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949" r:id="rId1"/>
    <p:sldMasterId id="2147484957" r:id="rId2"/>
    <p:sldMasterId id="2147484959" r:id="rId3"/>
    <p:sldMasterId id="2147484985" r:id="rId4"/>
    <p:sldMasterId id="2147485008" r:id="rId5"/>
    <p:sldMasterId id="2147485044" r:id="rId6"/>
    <p:sldMasterId id="2147485058" r:id="rId7"/>
    <p:sldMasterId id="2147485101" r:id="rId8"/>
    <p:sldMasterId id="2147485138" r:id="rId9"/>
  </p:sldMasterIdLst>
  <p:notesMasterIdLst>
    <p:notesMasterId r:id="rId49"/>
  </p:notesMasterIdLst>
  <p:sldIdLst>
    <p:sldId id="256" r:id="rId10"/>
    <p:sldId id="258" r:id="rId11"/>
    <p:sldId id="8400" r:id="rId12"/>
    <p:sldId id="2076136242" r:id="rId13"/>
    <p:sldId id="2076137268" r:id="rId14"/>
    <p:sldId id="8401" r:id="rId15"/>
    <p:sldId id="2076136951" r:id="rId16"/>
    <p:sldId id="8402" r:id="rId17"/>
    <p:sldId id="2076137269" r:id="rId18"/>
    <p:sldId id="8403" r:id="rId19"/>
    <p:sldId id="8404" r:id="rId20"/>
    <p:sldId id="8405" r:id="rId21"/>
    <p:sldId id="2076138945" r:id="rId22"/>
    <p:sldId id="2142532926" r:id="rId23"/>
    <p:sldId id="2076137716" r:id="rId24"/>
    <p:sldId id="2107" r:id="rId25"/>
    <p:sldId id="2076137371" r:id="rId26"/>
    <p:sldId id="2076137360" r:id="rId27"/>
    <p:sldId id="2076137361" r:id="rId28"/>
    <p:sldId id="2076137719" r:id="rId29"/>
    <p:sldId id="2142532927" r:id="rId30"/>
    <p:sldId id="2076137254" r:id="rId31"/>
    <p:sldId id="2142532924" r:id="rId32"/>
    <p:sldId id="2142532839" r:id="rId33"/>
    <p:sldId id="2076137720" r:id="rId34"/>
    <p:sldId id="2142532928" r:id="rId35"/>
    <p:sldId id="2142532929" r:id="rId36"/>
    <p:sldId id="1880" r:id="rId37"/>
    <p:sldId id="2142532930" r:id="rId38"/>
    <p:sldId id="268" r:id="rId39"/>
    <p:sldId id="2142532931" r:id="rId40"/>
    <p:sldId id="2145705793" r:id="rId41"/>
    <p:sldId id="2076137748" r:id="rId42"/>
    <p:sldId id="2076137762" r:id="rId43"/>
    <p:sldId id="2145705792" r:id="rId44"/>
    <p:sldId id="2076137764" r:id="rId45"/>
    <p:sldId id="2142532932" r:id="rId46"/>
    <p:sldId id="4572" r:id="rId47"/>
    <p:sldId id="26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D30C3EBA-65D1-4AB4-A402-213F46C61D81}">
          <p14:sldIdLst>
            <p14:sldId id="256"/>
            <p14:sldId id="258"/>
            <p14:sldId id="8400"/>
          </p14:sldIdLst>
        </p14:section>
        <p14:section name="Introduction" id="{CFF5E39B-FF32-40A4-BAF9-41FB2357C47A}">
          <p14:sldIdLst>
            <p14:sldId id="2076136242"/>
            <p14:sldId id="2076137268"/>
            <p14:sldId id="8401"/>
            <p14:sldId id="2076136951"/>
          </p14:sldIdLst>
        </p14:section>
        <p14:section name="Traffic Manager" id="{68CB64BA-A167-4519-9DC2-180002CED630}">
          <p14:sldIdLst>
            <p14:sldId id="8402"/>
            <p14:sldId id="2076137269"/>
            <p14:sldId id="8403"/>
            <p14:sldId id="8404"/>
            <p14:sldId id="8405"/>
            <p14:sldId id="2076138945"/>
          </p14:sldIdLst>
        </p14:section>
        <p14:section name="WAC" id="{638B2586-7152-41B5-AA91-D8C74469AA99}">
          <p14:sldIdLst>
            <p14:sldId id="2142532926"/>
            <p14:sldId id="2076137716"/>
            <p14:sldId id="2107"/>
            <p14:sldId id="2076137371"/>
            <p14:sldId id="2076137360"/>
            <p14:sldId id="2076137361"/>
            <p14:sldId id="2076137719"/>
          </p14:sldIdLst>
        </p14:section>
        <p14:section name="Azure Arc" id="{84A53E06-EC53-407C-85D1-2BF5B53C7A42}">
          <p14:sldIdLst>
            <p14:sldId id="2142532927"/>
            <p14:sldId id="2076137254"/>
            <p14:sldId id="2142532924"/>
            <p14:sldId id="2142532839"/>
            <p14:sldId id="2076137720"/>
          </p14:sldIdLst>
        </p14:section>
        <p14:section name="File Sync" id="{BC4D5B66-AA58-4E5B-AAA3-EA577ACDED7B}">
          <p14:sldIdLst>
            <p14:sldId id="2142532928"/>
            <p14:sldId id="2142532929"/>
            <p14:sldId id="1880"/>
          </p14:sldIdLst>
        </p14:section>
        <p14:section name="Update Management" id="{0EB2C348-2746-40FC-9487-3646D91DA3C5}">
          <p14:sldIdLst>
            <p14:sldId id="2142532930"/>
            <p14:sldId id="268"/>
            <p14:sldId id="2142532931"/>
          </p14:sldIdLst>
        </p14:section>
        <p14:section name="Stack HCI" id="{0DD50B82-56D5-42CA-9AAA-BDA8A5A58BEC}">
          <p14:sldIdLst>
            <p14:sldId id="2145705793"/>
            <p14:sldId id="2076137748"/>
            <p14:sldId id="2076137762"/>
            <p14:sldId id="2145705792"/>
            <p14:sldId id="2076137764"/>
            <p14:sldId id="2142532932"/>
          </p14:sldIdLst>
        </p14:section>
        <p14:section name="Ending" id="{3A6B368A-B862-4AE4-B06B-AFBBC6E3029E}">
          <p14:sldIdLst>
            <p14:sldId id="457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1782" autoAdjust="0"/>
  </p:normalViewPr>
  <p:slideViewPr>
    <p:cSldViewPr snapToGrid="0">
      <p:cViewPr varScale="1">
        <p:scale>
          <a:sx n="82" d="100"/>
          <a:sy n="82" d="100"/>
        </p:scale>
        <p:origin x="726"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7D260-0DD5-4DF7-8956-BCD921DD4A8E}" type="datetimeFigureOut">
              <a:rPr lang="en-GB" smtClean="0"/>
              <a:t>12/05/2021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A5718-16E1-424C-B032-7C1DD3364A16}" type="slidenum">
              <a:rPr lang="en-GB" smtClean="0"/>
              <a:t>‹#›</a:t>
            </a:fld>
            <a:endParaRPr lang="en-GB"/>
          </a:p>
        </p:txBody>
      </p:sp>
    </p:spTree>
    <p:extLst>
      <p:ext uri="{BB962C8B-B14F-4D97-AF65-F5344CB8AC3E}">
        <p14:creationId xmlns:p14="http://schemas.microsoft.com/office/powerpoint/2010/main" val="136428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1</a:t>
            </a:fld>
            <a:endParaRPr lang="en-GB"/>
          </a:p>
        </p:txBody>
      </p:sp>
    </p:spTree>
    <p:extLst>
      <p:ext uri="{BB962C8B-B14F-4D97-AF65-F5344CB8AC3E}">
        <p14:creationId xmlns:p14="http://schemas.microsoft.com/office/powerpoint/2010/main" val="169867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12</a:t>
            </a:fld>
            <a:endParaRPr lang="en-GB"/>
          </a:p>
        </p:txBody>
      </p:sp>
    </p:spTree>
    <p:extLst>
      <p:ext uri="{BB962C8B-B14F-4D97-AF65-F5344CB8AC3E}">
        <p14:creationId xmlns:p14="http://schemas.microsoft.com/office/powerpoint/2010/main" val="9343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3019EF22-F914-4470-9E3C-985DC12883B6}" type="slidenum">
              <a:rPr lang="en-US" smtClean="0"/>
              <a:t>13</a:t>
            </a:fld>
            <a:endParaRPr lang="en-US"/>
          </a:p>
        </p:txBody>
      </p:sp>
    </p:spTree>
    <p:extLst>
      <p:ext uri="{BB962C8B-B14F-4D97-AF65-F5344CB8AC3E}">
        <p14:creationId xmlns:p14="http://schemas.microsoft.com/office/powerpoint/2010/main" val="73966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5/12/2021 9:16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14</a:t>
            </a:fld>
            <a:endParaRPr lang="en-US">
              <a:solidFill>
                <a:prstClr val="black"/>
              </a:solidFill>
              <a:latin typeface="Segoe UI" pitchFamily="34" charset="0"/>
            </a:endParaRPr>
          </a:p>
        </p:txBody>
      </p:sp>
    </p:spTree>
    <p:extLst>
      <p:ext uri="{BB962C8B-B14F-4D97-AF65-F5344CB8AC3E}">
        <p14:creationId xmlns:p14="http://schemas.microsoft.com/office/powerpoint/2010/main" val="316686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37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6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FEE64-848C-4CD8-A66B-A6A0FEE73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640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solidFill>
                <a:srgbClr val="FFFFFF"/>
              </a:solidFill>
            </a:endParaRPr>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5/12/2021 9:16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21</a:t>
            </a:fld>
            <a:endParaRPr lang="en-US">
              <a:solidFill>
                <a:prstClr val="black"/>
              </a:solidFill>
              <a:latin typeface="Segoe UI" pitchFamily="34" charset="0"/>
            </a:endParaRPr>
          </a:p>
        </p:txBody>
      </p:sp>
    </p:spTree>
    <p:extLst>
      <p:ext uri="{BB962C8B-B14F-4D97-AF65-F5344CB8AC3E}">
        <p14:creationId xmlns:p14="http://schemas.microsoft.com/office/powerpoint/2010/main" val="2086705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CC710F-B155-4731-AC44-C5E6F0ADD88E}"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23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2</a:t>
            </a:fld>
            <a:endParaRPr lang="en-GB"/>
          </a:p>
        </p:txBody>
      </p:sp>
    </p:spTree>
    <p:extLst>
      <p:ext uri="{BB962C8B-B14F-4D97-AF65-F5344CB8AC3E}">
        <p14:creationId xmlns:p14="http://schemas.microsoft.com/office/powerpoint/2010/main" val="171939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5/12/2021 9:16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20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solidFill>
                <a:srgbClr val="FFFFFF"/>
              </a:solidFill>
            </a:endParaRPr>
          </a:p>
        </p:txBody>
      </p:sp>
      <p:sp>
        <p:nvSpPr>
          <p:cNvPr id="4" name="Header Placeholder 3"/>
          <p:cNvSpPr>
            <a:spLocks noGrp="1"/>
          </p:cNvSpPr>
          <p:nvPr>
            <p:ph type="hdr" sz="quarter"/>
          </p:nvPr>
        </p:nvSpPr>
        <p:spPr/>
        <p:txBody>
          <a:bodyPr/>
          <a:lstStyle/>
          <a:p>
            <a:pPr marL="0" marR="0" lvl="0" indent="0" algn="l" defTabSz="9663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61" marR="0" lvl="0" indent="0" algn="l" defTabSz="96602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092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4270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663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61" marR="0" lvl="0" indent="0" algn="l" defTabSz="96602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52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9577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22382" defTabSz="9954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95775">
              <a:defRPr/>
            </a:pPr>
            <a:fld id="{D18B56EA-E28F-4F92-9F16-7A6F2501B303}" type="datetime8">
              <a:rPr lang="en-US">
                <a:solidFill>
                  <a:prstClr val="black"/>
                </a:solidFill>
                <a:latin typeface="Segoe UI" pitchFamily="34" charset="0"/>
              </a:rPr>
              <a:pPr defTabSz="995775">
                <a:defRPr/>
              </a:pPr>
              <a:t>5/12/2021 9:16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95775">
              <a:defRPr/>
            </a:pPr>
            <a:fld id="{B4008EB6-D09E-4580-8CD6-DDB14511944F}" type="slidenum">
              <a:rPr lang="en-US">
                <a:solidFill>
                  <a:prstClr val="black"/>
                </a:solidFill>
                <a:latin typeface="Segoe UI" pitchFamily="34" charset="0"/>
              </a:rPr>
              <a:pPr defTabSz="995775">
                <a:defRPr/>
              </a:pPr>
              <a:t>30</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C5C0C118-5735-4C22-98C6-6A9CA5B35A3E}"/>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991757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663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61" marR="0" lvl="0" indent="0" algn="l" defTabSz="96602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3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30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9320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33</a:t>
            </a:fld>
            <a:endParaRPr lang="en-GB"/>
          </a:p>
        </p:txBody>
      </p:sp>
    </p:spTree>
    <p:extLst>
      <p:ext uri="{BB962C8B-B14F-4D97-AF65-F5344CB8AC3E}">
        <p14:creationId xmlns:p14="http://schemas.microsoft.com/office/powerpoint/2010/main" val="330444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527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241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36</a:t>
            </a:fld>
            <a:endParaRPr lang="en-GB"/>
          </a:p>
        </p:txBody>
      </p:sp>
    </p:spTree>
    <p:extLst>
      <p:ext uri="{BB962C8B-B14F-4D97-AF65-F5344CB8AC3E}">
        <p14:creationId xmlns:p14="http://schemas.microsoft.com/office/powerpoint/2010/main" val="163632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941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54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4221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194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219"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19" rtl="0" eaLnBrk="1" fontAlgn="auto" latinLnBrk="0" hangingPunct="1">
                <a:lnSpc>
                  <a:spcPct val="100000"/>
                </a:lnSpc>
                <a:spcBef>
                  <a:spcPts val="0"/>
                </a:spcBef>
                <a:spcAft>
                  <a:spcPts val="0"/>
                </a:spcAft>
                <a:buClrTx/>
                <a:buSzTx/>
                <a:buFontTx/>
                <a:buNone/>
                <a:tabLst/>
                <a:defRPr/>
              </a:pPr>
              <a:t>5/12/2021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2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19"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743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710F-B155-4731-AC44-C5E6F0ADD88E}" type="slidenum">
              <a:rPr lang="en-GB" smtClean="0"/>
              <a:t>39</a:t>
            </a:fld>
            <a:endParaRPr lang="en-GB"/>
          </a:p>
        </p:txBody>
      </p:sp>
    </p:spTree>
    <p:extLst>
      <p:ext uri="{BB962C8B-B14F-4D97-AF65-F5344CB8AC3E}">
        <p14:creationId xmlns:p14="http://schemas.microsoft.com/office/powerpoint/2010/main" val="78617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5/12/2021 9:16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335563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663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3961" defTabSz="96602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303">
              <a:defRPr/>
            </a:pPr>
            <a:fld id="{386CE63F-9E7F-4C04-9D0D-FCA25A8E9E86}" type="datetime8">
              <a:rPr lang="en-US">
                <a:solidFill>
                  <a:prstClr val="black"/>
                </a:solidFill>
                <a:latin typeface="Segoe UI" pitchFamily="34" charset="0"/>
              </a:rPr>
              <a:pPr defTabSz="966303">
                <a:defRPr/>
              </a:pPr>
              <a:t>5/12/2021 9:16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303">
              <a:defRPr/>
            </a:pPr>
            <a:fld id="{B4008EB6-D09E-4580-8CD6-DDB14511944F}" type="slidenum">
              <a:rPr lang="en-US">
                <a:solidFill>
                  <a:prstClr val="black"/>
                </a:solidFill>
                <a:latin typeface="Segoe UI" pitchFamily="34" charset="0"/>
              </a:rPr>
              <a:pPr defTabSz="966303">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3111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4A5718-16E1-424C-B032-7C1DD3364A16}" type="slidenum">
              <a:rPr lang="en-GB" smtClean="0"/>
              <a:t>9</a:t>
            </a:fld>
            <a:endParaRPr lang="en-GB"/>
          </a:p>
        </p:txBody>
      </p:sp>
    </p:spTree>
    <p:extLst>
      <p:ext uri="{BB962C8B-B14F-4D97-AF65-F5344CB8AC3E}">
        <p14:creationId xmlns:p14="http://schemas.microsoft.com/office/powerpoint/2010/main" val="2129609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9F43E5-8A60-4F66-80BF-29312F6B315A}" type="slidenum">
              <a:rPr lang="en-US" smtClean="0"/>
              <a:t>10</a:t>
            </a:fld>
            <a:endParaRPr lang="en-US"/>
          </a:p>
        </p:txBody>
      </p:sp>
    </p:spTree>
    <p:extLst>
      <p:ext uri="{BB962C8B-B14F-4D97-AF65-F5344CB8AC3E}">
        <p14:creationId xmlns:p14="http://schemas.microsoft.com/office/powerpoint/2010/main" val="1365845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395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7.xml"/><Relationship Id="rId4" Type="http://schemas.openxmlformats.org/officeDocument/2006/relationships/image" Target="../media/image3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50.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Master" Target="../slideMasters/slideMaster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71.svg"/><Relationship Id="rId21" Type="http://schemas.openxmlformats.org/officeDocument/2006/relationships/image" Target="../media/image89.svg"/><Relationship Id="rId7" Type="http://schemas.openxmlformats.org/officeDocument/2006/relationships/image" Target="../media/image75.sv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Master" Target="../slideMasters/slideMaster9.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00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499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5BCAE8-17D3-4D6B-9FC9-968C438F08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EC0537-3F43-47F1-A33B-87CAEAF7EF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A7D28D-7F7F-4A1B-B000-10AC17FFF13D}"/>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A2BEF8DD-B34C-40FD-93C1-484F62BD60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450A5B-0546-423D-BEBD-970CBA662A67}"/>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7" name="Picture 6">
            <a:extLst>
              <a:ext uri="{FF2B5EF4-FFF2-40B4-BE49-F238E27FC236}">
                <a16:creationId xmlns:a16="http://schemas.microsoft.com/office/drawing/2014/main" id="{7EE8590D-2B08-45CC-A6F5-E21805603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9009494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ntent 0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730602"/>
            <a:ext cx="10515600" cy="814977"/>
          </a:xfrm>
          <a:prstGeom prst="rect">
            <a:avLst/>
          </a:prstGeom>
        </p:spPr>
        <p:txBody>
          <a:bodyPr anchor="t" anchorCtr="0"/>
          <a:lstStyle>
            <a:lvl1pPr>
              <a:defRPr sz="3600" baseline="0">
                <a:solidFill>
                  <a:schemeClr val="bg1"/>
                </a:solidFill>
                <a:latin typeface="Gotham Bold" charset="0"/>
              </a:defRPr>
            </a:lvl1pPr>
          </a:lstStyle>
          <a:p>
            <a:r>
              <a:rPr lang="en-US"/>
              <a:t>Click to edit Master title style</a:t>
            </a:r>
            <a:endParaRPr lang="en-US" dirty="0"/>
          </a:p>
        </p:txBody>
      </p:sp>
      <p:sp>
        <p:nvSpPr>
          <p:cNvPr id="5" name="Content Placeholder 4"/>
          <p:cNvSpPr>
            <a:spLocks noGrp="1"/>
          </p:cNvSpPr>
          <p:nvPr>
            <p:ph sz="quarter" idx="14"/>
          </p:nvPr>
        </p:nvSpPr>
        <p:spPr>
          <a:xfrm flipH="1">
            <a:off x="831849" y="1700638"/>
            <a:ext cx="10515600" cy="4708871"/>
          </a:xfrm>
          <a:prstGeom prst="rect">
            <a:avLst/>
          </a:prstGeom>
        </p:spPr>
        <p:txBody>
          <a:bodyPr/>
          <a:lstStyle>
            <a:lvl1pPr>
              <a:defRPr>
                <a:solidFill>
                  <a:schemeClr val="bg1"/>
                </a:solidFill>
                <a:latin typeface="Gotham Medium" panose="02000604030000020004" pitchFamily="50" charset="0"/>
              </a:defRPr>
            </a:lvl1pPr>
            <a:lvl2pPr>
              <a:defRPr>
                <a:solidFill>
                  <a:schemeClr val="bg1"/>
                </a:solidFill>
                <a:latin typeface="Gotham Medium" panose="02000604030000020004" pitchFamily="50" charset="0"/>
              </a:defRPr>
            </a:lvl2pPr>
            <a:lvl3pPr>
              <a:defRPr>
                <a:solidFill>
                  <a:schemeClr val="bg1"/>
                </a:solidFill>
                <a:latin typeface="Gotham Medium" panose="02000604030000020004" pitchFamily="50" charset="0"/>
              </a:defRPr>
            </a:lvl3pPr>
            <a:lvl4pPr>
              <a:defRPr>
                <a:solidFill>
                  <a:schemeClr val="bg1"/>
                </a:solidFill>
                <a:latin typeface="Gotham Medium" panose="02000604030000020004" pitchFamily="50" charset="0"/>
              </a:defRPr>
            </a:lvl4pPr>
            <a:lvl5pPr>
              <a:defRPr>
                <a:solidFill>
                  <a:schemeClr val="bg1"/>
                </a:solidFill>
                <a:latin typeface="Gotham Medium" panose="02000604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F1FE897F-55AE-4559-8CC1-2A66D76DA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3030378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2833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6949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820691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4663327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943796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97073885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9126276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46755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26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813329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5692083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6805563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5170409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2944925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983752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28298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589610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68997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0925546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313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220378"/>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 name="TextBox 2">
            <a:extLst>
              <a:ext uri="{FF2B5EF4-FFF2-40B4-BE49-F238E27FC236}">
                <a16:creationId xmlns:a16="http://schemas.microsoft.com/office/drawing/2014/main" id="{EC57186E-5BF9-4D2A-9CCD-C9A524A1019C}"/>
              </a:ext>
            </a:extLst>
          </p:cNvPr>
          <p:cNvSpPr txBox="1"/>
          <p:nvPr userDrawn="1"/>
        </p:nvSpPr>
        <p:spPr>
          <a:xfrm>
            <a:off x="10747513" y="6560716"/>
            <a:ext cx="1669774" cy="433965"/>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C00000"/>
                </a:solidFill>
              </a:rPr>
              <a:t>Microsoft confidential</a:t>
            </a:r>
          </a:p>
        </p:txBody>
      </p:sp>
    </p:spTree>
    <p:extLst>
      <p:ext uri="{BB962C8B-B14F-4D97-AF65-F5344CB8AC3E}">
        <p14:creationId xmlns:p14="http://schemas.microsoft.com/office/powerpoint/2010/main" val="33329478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164773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869374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09255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746447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1571588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1812123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612357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1270804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6456259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843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65681193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22309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7524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3384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422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019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7D6-3DB4-4BEB-9FF8-A7E2F8A68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B0E02-65C7-4AFD-8BB0-7AEFE23B8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C827EE-0667-46E3-9EE2-F4EDBAC1A4F1}"/>
              </a:ext>
            </a:extLst>
          </p:cNvPr>
          <p:cNvSpPr>
            <a:spLocks noGrp="1"/>
          </p:cNvSpPr>
          <p:nvPr>
            <p:ph type="dt" sz="half" idx="10"/>
          </p:nvPr>
        </p:nvSpPr>
        <p:spPr/>
        <p:txBody>
          <a:bodyPr/>
          <a:lstStyle/>
          <a:p>
            <a:fld id="{61934901-B3BE-47DD-A5EB-8FD413B92F11}" type="datetimeFigureOut">
              <a:rPr lang="en-US" smtClean="0"/>
              <a:t>5/12/2021</a:t>
            </a:fld>
            <a:endParaRPr lang="en-US"/>
          </a:p>
        </p:txBody>
      </p:sp>
      <p:sp>
        <p:nvSpPr>
          <p:cNvPr id="5" name="Footer Placeholder 4">
            <a:extLst>
              <a:ext uri="{FF2B5EF4-FFF2-40B4-BE49-F238E27FC236}">
                <a16:creationId xmlns:a16="http://schemas.microsoft.com/office/drawing/2014/main" id="{ED7D64F3-7AF7-4E05-A417-578921630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409E3-6E45-4E18-8ECA-16876D971D9E}"/>
              </a:ext>
            </a:extLst>
          </p:cNvPr>
          <p:cNvSpPr>
            <a:spLocks noGrp="1"/>
          </p:cNvSpPr>
          <p:nvPr>
            <p:ph type="sldNum" sz="quarter" idx="12"/>
          </p:nvPr>
        </p:nvSpPr>
        <p:spPr/>
        <p:txBody>
          <a:bodyPr/>
          <a:lstStyle/>
          <a:p>
            <a:fld id="{821C1843-41F8-445E-8581-8BD116A5C474}" type="slidenum">
              <a:rPr lang="en-US" smtClean="0"/>
              <a:t>‹#›</a:t>
            </a:fld>
            <a:endParaRPr lang="en-US"/>
          </a:p>
        </p:txBody>
      </p:sp>
    </p:spTree>
    <p:extLst>
      <p:ext uri="{BB962C8B-B14F-4D97-AF65-F5344CB8AC3E}">
        <p14:creationId xmlns:p14="http://schemas.microsoft.com/office/powerpoint/2010/main" val="5473003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60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hrom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43507-2798-4B5E-BD04-0BE781D676E8}"/>
              </a:ext>
            </a:extLst>
          </p:cNvPr>
          <p:cNvSpPr/>
          <p:nvPr userDrawn="1"/>
        </p:nvSpPr>
        <p:spPr>
          <a:xfrm>
            <a:off x="0" y="0"/>
            <a:ext cx="12193524" cy="3063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4" name="TextBox 3">
            <a:extLst>
              <a:ext uri="{FF2B5EF4-FFF2-40B4-BE49-F238E27FC236}">
                <a16:creationId xmlns:a16="http://schemas.microsoft.com/office/drawing/2014/main" id="{6A8DAEA3-9126-44A3-971C-363E56895111}"/>
              </a:ext>
            </a:extLst>
          </p:cNvPr>
          <p:cNvSpPr txBox="1"/>
          <p:nvPr userDrawn="1"/>
        </p:nvSpPr>
        <p:spPr>
          <a:xfrm>
            <a:off x="71024" y="60829"/>
            <a:ext cx="1367682"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Windows Admin Center</a:t>
            </a:r>
          </a:p>
        </p:txBody>
      </p:sp>
      <p:cxnSp>
        <p:nvCxnSpPr>
          <p:cNvPr id="5" name="Straight Connector 4">
            <a:extLst>
              <a:ext uri="{FF2B5EF4-FFF2-40B4-BE49-F238E27FC236}">
                <a16:creationId xmlns:a16="http://schemas.microsoft.com/office/drawing/2014/main" id="{C815DAD6-D0C9-40CD-93C4-CB5041717C15}"/>
              </a:ext>
            </a:extLst>
          </p:cNvPr>
          <p:cNvCxnSpPr>
            <a:cxnSpLocks/>
          </p:cNvCxnSpPr>
          <p:nvPr userDrawn="1"/>
        </p:nvCxnSpPr>
        <p:spPr>
          <a:xfrm>
            <a:off x="1458617" y="0"/>
            <a:ext cx="0" cy="301752"/>
          </a:xfrm>
          <a:prstGeom prst="line">
            <a:avLst/>
          </a:prstGeom>
          <a:ln w="25400">
            <a:solidFill>
              <a:srgbClr val="38383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EDACC9-6B33-43A5-BD4C-8FB0655EB555}"/>
              </a:ext>
            </a:extLst>
          </p:cNvPr>
          <p:cNvSpPr txBox="1"/>
          <p:nvPr userDrawn="1"/>
        </p:nvSpPr>
        <p:spPr>
          <a:xfrm>
            <a:off x="1550161" y="60829"/>
            <a:ext cx="974947" cy="228076"/>
          </a:xfrm>
          <a:prstGeom prst="rect">
            <a:avLst/>
          </a:prstGeom>
          <a:noFill/>
        </p:spPr>
        <p:txBody>
          <a:bodyPr wrap="none" rtlCol="0">
            <a:spAutoFit/>
          </a:bodyPr>
          <a:lstStyle/>
          <a:p>
            <a:r>
              <a:rPr lang="en-US" sz="882">
                <a:solidFill>
                  <a:schemeClr val="bg1"/>
                </a:solidFill>
                <a:latin typeface="Segoe UI" panose="020B0502040204020203" pitchFamily="34" charset="0"/>
                <a:cs typeface="Segoe UI" panose="020B0502040204020203" pitchFamily="34" charset="0"/>
              </a:rPr>
              <a:t>Server Manager</a:t>
            </a:r>
          </a:p>
        </p:txBody>
      </p:sp>
      <p:pic>
        <p:nvPicPr>
          <p:cNvPr id="7" name="Graphic 6">
            <a:extLst>
              <a:ext uri="{FF2B5EF4-FFF2-40B4-BE49-F238E27FC236}">
                <a16:creationId xmlns:a16="http://schemas.microsoft.com/office/drawing/2014/main" id="{2C955383-95B2-409D-876F-9AB18A4B3E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6280" y="89154"/>
            <a:ext cx="600964" cy="128016"/>
          </a:xfrm>
          <a:prstGeom prst="rect">
            <a:avLst/>
          </a:prstGeom>
        </p:spPr>
      </p:pic>
      <p:grpSp>
        <p:nvGrpSpPr>
          <p:cNvPr id="8" name="Group 7">
            <a:extLst>
              <a:ext uri="{FF2B5EF4-FFF2-40B4-BE49-F238E27FC236}">
                <a16:creationId xmlns:a16="http://schemas.microsoft.com/office/drawing/2014/main" id="{198C011C-8A01-45AE-AD42-83238F81BB14}"/>
              </a:ext>
            </a:extLst>
          </p:cNvPr>
          <p:cNvGrpSpPr/>
          <p:nvPr userDrawn="1"/>
        </p:nvGrpSpPr>
        <p:grpSpPr>
          <a:xfrm>
            <a:off x="10967847" y="0"/>
            <a:ext cx="306324" cy="306324"/>
            <a:chOff x="21033126" y="84639"/>
            <a:chExt cx="612648" cy="612648"/>
          </a:xfrm>
        </p:grpSpPr>
        <p:sp>
          <p:nvSpPr>
            <p:cNvPr id="9" name="Rectangle 8">
              <a:extLst>
                <a:ext uri="{FF2B5EF4-FFF2-40B4-BE49-F238E27FC236}">
                  <a16:creationId xmlns:a16="http://schemas.microsoft.com/office/drawing/2014/main" id="{97196C91-5B0E-472B-A53E-450177CD6318}"/>
                </a:ext>
              </a:extLst>
            </p:cNvPr>
            <p:cNvSpPr/>
            <p:nvPr/>
          </p:nvSpPr>
          <p:spPr>
            <a:xfrm>
              <a:off x="21033126" y="84639"/>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0" name="Picture 9">
              <a:extLst>
                <a:ext uri="{FF2B5EF4-FFF2-40B4-BE49-F238E27FC236}">
                  <a16:creationId xmlns:a16="http://schemas.microsoft.com/office/drawing/2014/main" id="{81831609-3C09-4E75-8756-45D98A27E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438" y="294951"/>
              <a:ext cx="192024" cy="192024"/>
            </a:xfrm>
            <a:prstGeom prst="rect">
              <a:avLst/>
            </a:prstGeom>
          </p:spPr>
        </p:pic>
      </p:grpSp>
      <p:grpSp>
        <p:nvGrpSpPr>
          <p:cNvPr id="11" name="Group 10">
            <a:extLst>
              <a:ext uri="{FF2B5EF4-FFF2-40B4-BE49-F238E27FC236}">
                <a16:creationId xmlns:a16="http://schemas.microsoft.com/office/drawing/2014/main" id="{07EEE015-AE04-4F8D-A15A-51244FB8E427}"/>
              </a:ext>
            </a:extLst>
          </p:cNvPr>
          <p:cNvGrpSpPr/>
          <p:nvPr userDrawn="1"/>
        </p:nvGrpSpPr>
        <p:grpSpPr>
          <a:xfrm>
            <a:off x="11274171" y="0"/>
            <a:ext cx="306324" cy="306324"/>
            <a:chOff x="21747181" y="81966"/>
            <a:chExt cx="612648" cy="612648"/>
          </a:xfrm>
        </p:grpSpPr>
        <p:sp>
          <p:nvSpPr>
            <p:cNvPr id="12" name="Rectangle 11">
              <a:extLst>
                <a:ext uri="{FF2B5EF4-FFF2-40B4-BE49-F238E27FC236}">
                  <a16:creationId xmlns:a16="http://schemas.microsoft.com/office/drawing/2014/main" id="{20543E26-3BA2-4234-ABDC-B30FEC89F86B}"/>
                </a:ext>
              </a:extLst>
            </p:cNvPr>
            <p:cNvSpPr/>
            <p:nvPr/>
          </p:nvSpPr>
          <p:spPr>
            <a:xfrm>
              <a:off x="2174718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3" name="Picture 12">
              <a:extLst>
                <a:ext uri="{FF2B5EF4-FFF2-40B4-BE49-F238E27FC236}">
                  <a16:creationId xmlns:a16="http://schemas.microsoft.com/office/drawing/2014/main" id="{AEC3D009-1C51-4771-8D45-F42321556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493" y="292278"/>
              <a:ext cx="192024" cy="192024"/>
            </a:xfrm>
            <a:prstGeom prst="rect">
              <a:avLst/>
            </a:prstGeom>
          </p:spPr>
        </p:pic>
      </p:grpSp>
      <p:grpSp>
        <p:nvGrpSpPr>
          <p:cNvPr id="14" name="Group 13">
            <a:extLst>
              <a:ext uri="{FF2B5EF4-FFF2-40B4-BE49-F238E27FC236}">
                <a16:creationId xmlns:a16="http://schemas.microsoft.com/office/drawing/2014/main" id="{2E5A0541-D2C0-475C-8971-36FDE14BEF88}"/>
              </a:ext>
            </a:extLst>
          </p:cNvPr>
          <p:cNvGrpSpPr/>
          <p:nvPr userDrawn="1"/>
        </p:nvGrpSpPr>
        <p:grpSpPr>
          <a:xfrm>
            <a:off x="11580495" y="0"/>
            <a:ext cx="306324" cy="306324"/>
            <a:chOff x="22513372" y="81966"/>
            <a:chExt cx="612648" cy="612648"/>
          </a:xfrm>
        </p:grpSpPr>
        <p:sp>
          <p:nvSpPr>
            <p:cNvPr id="15" name="Rectangle 14">
              <a:extLst>
                <a:ext uri="{FF2B5EF4-FFF2-40B4-BE49-F238E27FC236}">
                  <a16:creationId xmlns:a16="http://schemas.microsoft.com/office/drawing/2014/main" id="{125A0E75-650A-4C37-916B-63A718F73070}"/>
                </a:ext>
              </a:extLst>
            </p:cNvPr>
            <p:cNvSpPr/>
            <p:nvPr/>
          </p:nvSpPr>
          <p:spPr>
            <a:xfrm>
              <a:off x="22513372"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6" name="Picture 15">
              <a:extLst>
                <a:ext uri="{FF2B5EF4-FFF2-40B4-BE49-F238E27FC236}">
                  <a16:creationId xmlns:a16="http://schemas.microsoft.com/office/drawing/2014/main" id="{D6392AA9-E787-4667-B8D6-59217A094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3684" y="292278"/>
              <a:ext cx="192024" cy="192024"/>
            </a:xfrm>
            <a:prstGeom prst="rect">
              <a:avLst/>
            </a:prstGeom>
          </p:spPr>
        </p:pic>
      </p:grpSp>
      <p:grpSp>
        <p:nvGrpSpPr>
          <p:cNvPr id="17" name="Group 16">
            <a:extLst>
              <a:ext uri="{FF2B5EF4-FFF2-40B4-BE49-F238E27FC236}">
                <a16:creationId xmlns:a16="http://schemas.microsoft.com/office/drawing/2014/main" id="{57A1E1B6-A3F6-400E-B399-8971D0021CE1}"/>
              </a:ext>
            </a:extLst>
          </p:cNvPr>
          <p:cNvGrpSpPr/>
          <p:nvPr userDrawn="1"/>
        </p:nvGrpSpPr>
        <p:grpSpPr>
          <a:xfrm>
            <a:off x="11887200" y="0"/>
            <a:ext cx="306324" cy="306324"/>
            <a:chOff x="23202791" y="81966"/>
            <a:chExt cx="612648" cy="612648"/>
          </a:xfrm>
        </p:grpSpPr>
        <p:sp>
          <p:nvSpPr>
            <p:cNvPr id="18" name="Rectangle 17">
              <a:extLst>
                <a:ext uri="{FF2B5EF4-FFF2-40B4-BE49-F238E27FC236}">
                  <a16:creationId xmlns:a16="http://schemas.microsoft.com/office/drawing/2014/main" id="{F005D3F3-99E4-4AAF-A673-7E4593E4C4B4}"/>
                </a:ext>
              </a:extLst>
            </p:cNvPr>
            <p:cNvSpPr/>
            <p:nvPr/>
          </p:nvSpPr>
          <p:spPr>
            <a:xfrm>
              <a:off x="23202791" y="81966"/>
              <a:ext cx="612648" cy="61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pic>
          <p:nvPicPr>
            <p:cNvPr id="19" name="Picture 18">
              <a:extLst>
                <a:ext uri="{FF2B5EF4-FFF2-40B4-BE49-F238E27FC236}">
                  <a16:creationId xmlns:a16="http://schemas.microsoft.com/office/drawing/2014/main" id="{B8F20953-B70D-499E-9A58-960B1D2BD0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3103" y="292278"/>
              <a:ext cx="192024" cy="192024"/>
            </a:xfrm>
            <a:prstGeom prst="rect">
              <a:avLst/>
            </a:prstGeom>
          </p:spPr>
        </p:pic>
      </p:grpSp>
      <p:pic>
        <p:nvPicPr>
          <p:cNvPr id="20" name="Picture 19">
            <a:extLst>
              <a:ext uri="{FF2B5EF4-FFF2-40B4-BE49-F238E27FC236}">
                <a16:creationId xmlns:a16="http://schemas.microsoft.com/office/drawing/2014/main" id="{9DD06432-23D9-41CB-A2AD-AA90121286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62167" y="105156"/>
            <a:ext cx="96012" cy="96012"/>
          </a:xfrm>
          <a:prstGeom prst="rect">
            <a:avLst/>
          </a:prstGeom>
        </p:spPr>
      </p:pic>
    </p:spTree>
    <p:extLst>
      <p:ext uri="{BB962C8B-B14F-4D97-AF65-F5344CB8AC3E}">
        <p14:creationId xmlns:p14="http://schemas.microsoft.com/office/powerpoint/2010/main" val="2636823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63678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569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134554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9047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56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188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2869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9183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7763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6006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6975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46373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3777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886062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36509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2141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08615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4270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8132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088740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626005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21761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399780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943889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23398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619802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4553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38682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136479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2460292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33173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29011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50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033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86904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2035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168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553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035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2840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3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735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603052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3216701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7925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5781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1199935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307323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95917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4045173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55276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190894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88868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667384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2195615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09494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208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1842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4145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31691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751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1073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716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9605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5313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0519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35558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32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4326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602488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108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3728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1085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483417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23361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03000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33452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7060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814541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28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003566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52036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16885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674815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6560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50339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13764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49461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6896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84272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67195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79501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38068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74457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86032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634175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23616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819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8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2827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280649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0789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39435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82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553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95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64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982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243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288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539046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0038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10559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49849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771697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2828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95797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14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76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54165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5603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349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97707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May 12, 2021</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135785788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07519214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4047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250425358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0120159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836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838005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024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621889415"/>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611141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859042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2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5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602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3268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070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205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560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7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137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5340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366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148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318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76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530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9530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784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6526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013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156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2734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79188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4272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358526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686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7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4509775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05635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977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5527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6580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2041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8036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209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85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93661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917086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580138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860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471593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25124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31325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0468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627802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0229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28115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45952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969622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2961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925439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5193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30626919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897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6825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039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0629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50013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3923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8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43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10311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7845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543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0916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257991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2944538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A5A1E-D376-4448-B5C1-21BC83A240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996" y="1532708"/>
            <a:ext cx="3086754" cy="2812869"/>
          </a:xfrm>
          <a:prstGeom prst="rect">
            <a:avLst/>
          </a:prstGeom>
        </p:spPr>
      </p:pic>
      <p:pic>
        <p:nvPicPr>
          <p:cNvPr id="10" name="Picture 9">
            <a:extLst>
              <a:ext uri="{FF2B5EF4-FFF2-40B4-BE49-F238E27FC236}">
                <a16:creationId xmlns:a16="http://schemas.microsoft.com/office/drawing/2014/main" id="{1E72249B-9A2C-4C87-9AB1-F0A0F98B95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22449" y="2516777"/>
            <a:ext cx="6166555" cy="1132522"/>
          </a:xfrm>
          <a:prstGeom prst="rect">
            <a:avLst/>
          </a:prstGeom>
        </p:spPr>
      </p:pic>
    </p:spTree>
    <p:extLst>
      <p:ext uri="{BB962C8B-B14F-4D97-AF65-F5344CB8AC3E}">
        <p14:creationId xmlns:p14="http://schemas.microsoft.com/office/powerpoint/2010/main" val="57012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383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3735-A4D6-4092-A7B8-F3632A429DC4}"/>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620AF0D9-129F-44DC-ACEA-BB5AB149AB6F}"/>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1D43C7D-71E0-4ABC-AA09-CA55D8C98B79}"/>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CD2DD4E1-1A28-4560-8CC9-5B52AB5FECA1}"/>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DEAA73CA-72C9-4275-8976-9D5C8520A37A}"/>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7" name="Picture 6">
            <a:extLst>
              <a:ext uri="{FF2B5EF4-FFF2-40B4-BE49-F238E27FC236}">
                <a16:creationId xmlns:a16="http://schemas.microsoft.com/office/drawing/2014/main" id="{EDF42298-BDE2-4589-B047-627EFCA950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21673510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151E-C327-42F9-8EA5-95CBBC5B131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C08C71-96AB-4A29-8CF1-28E3CFEE4B5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0EF047-5F34-4A9F-B6DF-0AF7FFBE81D2}"/>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769F8D30-BEFA-4C97-8BCC-70EBF48F30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D9B14E-0CD4-429D-95D0-3D0F2FE7A9D0}"/>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7" name="Picture 6">
            <a:extLst>
              <a:ext uri="{FF2B5EF4-FFF2-40B4-BE49-F238E27FC236}">
                <a16:creationId xmlns:a16="http://schemas.microsoft.com/office/drawing/2014/main" id="{DA413C6A-28E0-4263-8DA4-B174DA3C14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5580753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5BD6-6C52-4813-A06D-4AC4718C5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BA9EF9-DCF4-4385-8D4F-71BE838CB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7FE5E8-2DA8-4B63-B812-6E46E59AE78A}"/>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3C107768-F9D6-48E2-850D-06107B8E46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7B8A24-029B-481D-AE96-651747543A41}"/>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7" name="Picture 6">
            <a:extLst>
              <a:ext uri="{FF2B5EF4-FFF2-40B4-BE49-F238E27FC236}">
                <a16:creationId xmlns:a16="http://schemas.microsoft.com/office/drawing/2014/main" id="{A2A65797-4203-4EDB-922A-B1D056D1B4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3859864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DA3-71FA-4000-8469-F49B18735E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E4AB1F-3C12-4BED-AF6F-2ED84F6F0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8C20152-7D1B-423B-ACF1-6F3B4992CC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32CBA2-A157-4F7D-80C1-575041AC37C9}"/>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6" name="Footer Placeholder 5">
            <a:extLst>
              <a:ext uri="{FF2B5EF4-FFF2-40B4-BE49-F238E27FC236}">
                <a16:creationId xmlns:a16="http://schemas.microsoft.com/office/drawing/2014/main" id="{EF2BF04D-77F9-45A0-B8B4-76833F4D61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AEEECC-53E2-4C8B-A3EA-1FD60B82EF11}"/>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8" name="Picture 7">
            <a:extLst>
              <a:ext uri="{FF2B5EF4-FFF2-40B4-BE49-F238E27FC236}">
                <a16:creationId xmlns:a16="http://schemas.microsoft.com/office/drawing/2014/main" id="{5FA0B2EF-6E7D-4F23-B442-4A907FAAB5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9497940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7F4A-9DB9-44F4-965D-58EA9369EB9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76EDE4-132A-4068-9D14-DE6B49691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4F9248-F928-43F3-9A36-9114A765A2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00EE25-BD82-4681-B589-D2BC75A56D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B44280-BD82-4C0B-AAC8-1967B752C9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E2268EB-4823-423C-9DCB-C6F96C1ABAEF}"/>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8" name="Footer Placeholder 7">
            <a:extLst>
              <a:ext uri="{FF2B5EF4-FFF2-40B4-BE49-F238E27FC236}">
                <a16:creationId xmlns:a16="http://schemas.microsoft.com/office/drawing/2014/main" id="{60459614-090E-4477-B0D3-7E019F1F5B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02F2FB-71B0-4970-A95F-A5A197C12B2B}"/>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10" name="Picture 9">
            <a:extLst>
              <a:ext uri="{FF2B5EF4-FFF2-40B4-BE49-F238E27FC236}">
                <a16:creationId xmlns:a16="http://schemas.microsoft.com/office/drawing/2014/main" id="{819B3C18-121B-4B0E-A236-40BD9D8D1C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24102445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8DCD-12E0-41A0-A090-11A4784B0B4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66CDFD7-936B-4F3C-B154-118228B00CE9}"/>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4" name="Footer Placeholder 3">
            <a:extLst>
              <a:ext uri="{FF2B5EF4-FFF2-40B4-BE49-F238E27FC236}">
                <a16:creationId xmlns:a16="http://schemas.microsoft.com/office/drawing/2014/main" id="{E3449A45-C1B4-47AE-940D-E2B624DF075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00F6EC-6F26-482D-AB31-7A9B72BD3A71}"/>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6" name="Picture 5">
            <a:extLst>
              <a:ext uri="{FF2B5EF4-FFF2-40B4-BE49-F238E27FC236}">
                <a16:creationId xmlns:a16="http://schemas.microsoft.com/office/drawing/2014/main" id="{A2BDAC07-9EDC-4BBC-B627-2AB8545A2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0712646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9B6704-F12D-4F4E-95F3-085594D9AF4D}"/>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3" name="Footer Placeholder 2">
            <a:extLst>
              <a:ext uri="{FF2B5EF4-FFF2-40B4-BE49-F238E27FC236}">
                <a16:creationId xmlns:a16="http://schemas.microsoft.com/office/drawing/2014/main" id="{3B953045-C39A-461A-9FA8-4CD0D2C1B4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8E7230-C3F4-4FCF-959C-12F6302EF405}"/>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5" name="Picture 4">
            <a:extLst>
              <a:ext uri="{FF2B5EF4-FFF2-40B4-BE49-F238E27FC236}">
                <a16:creationId xmlns:a16="http://schemas.microsoft.com/office/drawing/2014/main" id="{A347DAB1-AEF3-4AC7-B33D-8713CC79B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37133692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A6CA-E608-47FA-B6E0-E158D9703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BACF63-8512-40D1-AB8A-8BED25A35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BC7B58-BEFB-45AF-8DDF-A56D1755D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453A98-3C7F-4DA2-950A-2C221C9E7BC8}"/>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6" name="Footer Placeholder 5">
            <a:extLst>
              <a:ext uri="{FF2B5EF4-FFF2-40B4-BE49-F238E27FC236}">
                <a16:creationId xmlns:a16="http://schemas.microsoft.com/office/drawing/2014/main" id="{FF6C0346-DAA3-47A3-B813-8AAEE9FBC6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358B08-22E9-4E68-B75C-7AEAD6A7B812}"/>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8" name="Picture 7">
            <a:extLst>
              <a:ext uri="{FF2B5EF4-FFF2-40B4-BE49-F238E27FC236}">
                <a16:creationId xmlns:a16="http://schemas.microsoft.com/office/drawing/2014/main" id="{D878C504-E8EA-43AD-A4E9-CC0680A074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6728426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B9CD-9D91-43F9-91F0-10B91CA0C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4A51FF-87E5-4130-A6A9-60B3B9538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FE5FCC86-FF3D-4285-AF29-F7222A94B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D8E4A1-3D74-4E93-BEAD-54F93DCFF892}"/>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6" name="Footer Placeholder 5">
            <a:extLst>
              <a:ext uri="{FF2B5EF4-FFF2-40B4-BE49-F238E27FC236}">
                <a16:creationId xmlns:a16="http://schemas.microsoft.com/office/drawing/2014/main" id="{0E42D188-45B6-4FCF-A116-0135AABFBE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CB3D74-878C-4525-B66F-2D81B282ADEC}"/>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8" name="Picture 7">
            <a:extLst>
              <a:ext uri="{FF2B5EF4-FFF2-40B4-BE49-F238E27FC236}">
                <a16:creationId xmlns:a16="http://schemas.microsoft.com/office/drawing/2014/main" id="{FD8AC8F4-AB1C-42CB-98A3-BF5407D33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9499863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F7B3-E3A1-410E-8E00-6D288943D6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5E179A-B69C-4BA3-A22A-60C8E4E8F4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4E896-848B-4828-9663-0833F827511E}"/>
              </a:ext>
            </a:extLst>
          </p:cNvPr>
          <p:cNvSpPr>
            <a:spLocks noGrp="1"/>
          </p:cNvSpPr>
          <p:nvPr>
            <p:ph type="dt" sz="half" idx="10"/>
          </p:nvPr>
        </p:nvSpPr>
        <p:spPr/>
        <p:txBody>
          <a:body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15EE678C-5E1F-4A5F-81D1-60EB89A258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191EC3-C11B-4453-8AD0-3B0834D230AA}"/>
              </a:ext>
            </a:extLst>
          </p:cNvPr>
          <p:cNvSpPr>
            <a:spLocks noGrp="1"/>
          </p:cNvSpPr>
          <p:nvPr>
            <p:ph type="sldNum" sz="quarter" idx="12"/>
          </p:nvPr>
        </p:nvSpPr>
        <p:spPr/>
        <p:txBody>
          <a:bodyPr/>
          <a:lstStyle/>
          <a:p>
            <a:fld id="{06943C2F-F42A-4E8A-B746-2EEB88A7266D}" type="slidenum">
              <a:rPr lang="en-GB" smtClean="0"/>
              <a:t>‹#›</a:t>
            </a:fld>
            <a:endParaRPr lang="en-GB"/>
          </a:p>
        </p:txBody>
      </p:sp>
      <p:pic>
        <p:nvPicPr>
          <p:cNvPr id="7" name="Picture 6">
            <a:extLst>
              <a:ext uri="{FF2B5EF4-FFF2-40B4-BE49-F238E27FC236}">
                <a16:creationId xmlns:a16="http://schemas.microsoft.com/office/drawing/2014/main" id="{7EBBE43D-358F-4AA5-A76C-E2A9A663D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4038" y="254975"/>
            <a:ext cx="1199523" cy="220299"/>
          </a:xfrm>
          <a:prstGeom prst="rect">
            <a:avLst/>
          </a:prstGeom>
        </p:spPr>
      </p:pic>
    </p:spTree>
    <p:extLst>
      <p:ext uri="{BB962C8B-B14F-4D97-AF65-F5344CB8AC3E}">
        <p14:creationId xmlns:p14="http://schemas.microsoft.com/office/powerpoint/2010/main" val="1450847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theme" Target="../theme/theme3.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10.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6" Type="http://schemas.openxmlformats.org/officeDocument/2006/relationships/image" Target="../media/image23.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22.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27.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7.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image" Target="../media/image10.emf"/><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theme" Target="../theme/theme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8" Type="http://schemas.openxmlformats.org/officeDocument/2006/relationships/slideLayout" Target="../slideLayouts/slideLayout151.xml"/><Relationship Id="rId3"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204.xml"/><Relationship Id="rId21" Type="http://schemas.openxmlformats.org/officeDocument/2006/relationships/slideLayout" Target="../slideLayouts/slideLayout199.xml"/><Relationship Id="rId42" Type="http://schemas.openxmlformats.org/officeDocument/2006/relationships/slideLayout" Target="../slideLayouts/slideLayout220.xml"/><Relationship Id="rId47" Type="http://schemas.openxmlformats.org/officeDocument/2006/relationships/slideLayout" Target="../slideLayouts/slideLayout225.xml"/><Relationship Id="rId63" Type="http://schemas.openxmlformats.org/officeDocument/2006/relationships/slideLayout" Target="../slideLayouts/slideLayout241.xml"/><Relationship Id="rId68" Type="http://schemas.openxmlformats.org/officeDocument/2006/relationships/slideLayout" Target="../slideLayouts/slideLayout246.xml"/><Relationship Id="rId16" Type="http://schemas.openxmlformats.org/officeDocument/2006/relationships/slideLayout" Target="../slideLayouts/slideLayout19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37" Type="http://schemas.openxmlformats.org/officeDocument/2006/relationships/slideLayout" Target="../slideLayouts/slideLayout215.xml"/><Relationship Id="rId40" Type="http://schemas.openxmlformats.org/officeDocument/2006/relationships/slideLayout" Target="../slideLayouts/slideLayout218.xml"/><Relationship Id="rId45" Type="http://schemas.openxmlformats.org/officeDocument/2006/relationships/slideLayout" Target="../slideLayouts/slideLayout223.xml"/><Relationship Id="rId53" Type="http://schemas.openxmlformats.org/officeDocument/2006/relationships/slideLayout" Target="../slideLayouts/slideLayout231.xml"/><Relationship Id="rId58" Type="http://schemas.openxmlformats.org/officeDocument/2006/relationships/slideLayout" Target="../slideLayouts/slideLayout236.xml"/><Relationship Id="rId66" Type="http://schemas.openxmlformats.org/officeDocument/2006/relationships/slideLayout" Target="../slideLayouts/slideLayout244.xml"/><Relationship Id="rId74" Type="http://schemas.openxmlformats.org/officeDocument/2006/relationships/slideLayout" Target="../slideLayouts/slideLayout252.xml"/><Relationship Id="rId79" Type="http://schemas.openxmlformats.org/officeDocument/2006/relationships/theme" Target="../theme/theme9.xml"/><Relationship Id="rId5" Type="http://schemas.openxmlformats.org/officeDocument/2006/relationships/slideLayout" Target="../slideLayouts/slideLayout183.xml"/><Relationship Id="rId61" Type="http://schemas.openxmlformats.org/officeDocument/2006/relationships/slideLayout" Target="../slideLayouts/slideLayout239.xml"/><Relationship Id="rId19" Type="http://schemas.openxmlformats.org/officeDocument/2006/relationships/slideLayout" Target="../slideLayouts/slideLayout19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slideLayout" Target="../slideLayouts/slideLayout213.xml"/><Relationship Id="rId43" Type="http://schemas.openxmlformats.org/officeDocument/2006/relationships/slideLayout" Target="../slideLayouts/slideLayout221.xml"/><Relationship Id="rId48" Type="http://schemas.openxmlformats.org/officeDocument/2006/relationships/slideLayout" Target="../slideLayouts/slideLayout226.xml"/><Relationship Id="rId56" Type="http://schemas.openxmlformats.org/officeDocument/2006/relationships/slideLayout" Target="../slideLayouts/slideLayout234.xml"/><Relationship Id="rId64" Type="http://schemas.openxmlformats.org/officeDocument/2006/relationships/slideLayout" Target="../slideLayouts/slideLayout242.xml"/><Relationship Id="rId69" Type="http://schemas.openxmlformats.org/officeDocument/2006/relationships/slideLayout" Target="../slideLayouts/slideLayout247.xml"/><Relationship Id="rId77" Type="http://schemas.openxmlformats.org/officeDocument/2006/relationships/slideLayout" Target="../slideLayouts/slideLayout255.xml"/><Relationship Id="rId8" Type="http://schemas.openxmlformats.org/officeDocument/2006/relationships/slideLayout" Target="../slideLayouts/slideLayout186.xml"/><Relationship Id="rId51" Type="http://schemas.openxmlformats.org/officeDocument/2006/relationships/slideLayout" Target="../slideLayouts/slideLayout229.xml"/><Relationship Id="rId72" Type="http://schemas.openxmlformats.org/officeDocument/2006/relationships/slideLayout" Target="../slideLayouts/slideLayout250.xml"/><Relationship Id="rId80" Type="http://schemas.openxmlformats.org/officeDocument/2006/relationships/image" Target="../media/image10.emf"/><Relationship Id="rId3" Type="http://schemas.openxmlformats.org/officeDocument/2006/relationships/slideLayout" Target="../slideLayouts/slideLayout181.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38" Type="http://schemas.openxmlformats.org/officeDocument/2006/relationships/slideLayout" Target="../slideLayouts/slideLayout216.xml"/><Relationship Id="rId46" Type="http://schemas.openxmlformats.org/officeDocument/2006/relationships/slideLayout" Target="../slideLayouts/slideLayout224.xml"/><Relationship Id="rId59" Type="http://schemas.openxmlformats.org/officeDocument/2006/relationships/slideLayout" Target="../slideLayouts/slideLayout237.xml"/><Relationship Id="rId67" Type="http://schemas.openxmlformats.org/officeDocument/2006/relationships/slideLayout" Target="../slideLayouts/slideLayout245.xml"/><Relationship Id="rId20" Type="http://schemas.openxmlformats.org/officeDocument/2006/relationships/slideLayout" Target="../slideLayouts/slideLayout198.xml"/><Relationship Id="rId41" Type="http://schemas.openxmlformats.org/officeDocument/2006/relationships/slideLayout" Target="../slideLayouts/slideLayout219.xml"/><Relationship Id="rId54" Type="http://schemas.openxmlformats.org/officeDocument/2006/relationships/slideLayout" Target="../slideLayouts/slideLayout232.xml"/><Relationship Id="rId62" Type="http://schemas.openxmlformats.org/officeDocument/2006/relationships/slideLayout" Target="../slideLayouts/slideLayout240.xml"/><Relationship Id="rId70" Type="http://schemas.openxmlformats.org/officeDocument/2006/relationships/slideLayout" Target="../slideLayouts/slideLayout248.xml"/><Relationship Id="rId75" Type="http://schemas.openxmlformats.org/officeDocument/2006/relationships/slideLayout" Target="../slideLayouts/slideLayout253.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slideLayout" Target="../slideLayouts/slideLayout214.xml"/><Relationship Id="rId49" Type="http://schemas.openxmlformats.org/officeDocument/2006/relationships/slideLayout" Target="../slideLayouts/slideLayout227.xml"/><Relationship Id="rId57" Type="http://schemas.openxmlformats.org/officeDocument/2006/relationships/slideLayout" Target="../slideLayouts/slideLayout235.xml"/><Relationship Id="rId10" Type="http://schemas.openxmlformats.org/officeDocument/2006/relationships/slideLayout" Target="../slideLayouts/slideLayout188.xml"/><Relationship Id="rId31" Type="http://schemas.openxmlformats.org/officeDocument/2006/relationships/slideLayout" Target="../slideLayouts/slideLayout209.xml"/><Relationship Id="rId44" Type="http://schemas.openxmlformats.org/officeDocument/2006/relationships/slideLayout" Target="../slideLayouts/slideLayout222.xml"/><Relationship Id="rId52" Type="http://schemas.openxmlformats.org/officeDocument/2006/relationships/slideLayout" Target="../slideLayouts/slideLayout230.xml"/><Relationship Id="rId60" Type="http://schemas.openxmlformats.org/officeDocument/2006/relationships/slideLayout" Target="../slideLayouts/slideLayout238.xml"/><Relationship Id="rId65" Type="http://schemas.openxmlformats.org/officeDocument/2006/relationships/slideLayout" Target="../slideLayouts/slideLayout243.xml"/><Relationship Id="rId73" Type="http://schemas.openxmlformats.org/officeDocument/2006/relationships/slideLayout" Target="../slideLayouts/slideLayout251.xml"/><Relationship Id="rId78" Type="http://schemas.openxmlformats.org/officeDocument/2006/relationships/slideLayout" Target="../slideLayouts/slideLayout256.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9" Type="http://schemas.openxmlformats.org/officeDocument/2006/relationships/slideLayout" Target="../slideLayouts/slideLayout217.xml"/><Relationship Id="rId34" Type="http://schemas.openxmlformats.org/officeDocument/2006/relationships/slideLayout" Target="../slideLayouts/slideLayout212.xml"/><Relationship Id="rId50" Type="http://schemas.openxmlformats.org/officeDocument/2006/relationships/slideLayout" Target="../slideLayouts/slideLayout228.xml"/><Relationship Id="rId55" Type="http://schemas.openxmlformats.org/officeDocument/2006/relationships/slideLayout" Target="../slideLayouts/slideLayout233.xml"/><Relationship Id="rId76" Type="http://schemas.openxmlformats.org/officeDocument/2006/relationships/slideLayout" Target="../slideLayouts/slideLayout254.xml"/><Relationship Id="rId7" Type="http://schemas.openxmlformats.org/officeDocument/2006/relationships/slideLayout" Target="../slideLayouts/slideLayout185.xml"/><Relationship Id="rId71" Type="http://schemas.openxmlformats.org/officeDocument/2006/relationships/slideLayout" Target="../slideLayouts/slideLayout249.xml"/><Relationship Id="rId2" Type="http://schemas.openxmlformats.org/officeDocument/2006/relationships/slideLayout" Target="../slideLayouts/slideLayout180.xml"/><Relationship Id="rId29"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2336981536"/>
      </p:ext>
    </p:extLst>
  </p:cSld>
  <p:clrMap bg1="lt1" tx1="dk1" bg2="lt2" tx2="dk2" accent1="accent1" accent2="accent2" accent3="accent3" accent4="accent4" accent5="accent5" accent6="accent6" hlink="hlink" folHlink="folHlink"/>
  <p:sldLayoutIdLst>
    <p:sldLayoutId id="2147484956" r:id="rId1"/>
    <p:sldLayoutId id="2147484952" r:id="rId2"/>
    <p:sldLayoutId id="2147484951" r:id="rId3"/>
    <p:sldLayoutId id="2147484950" r:id="rId4"/>
    <p:sldLayoutId id="214748513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err="1">
                <a:solidFill>
                  <a:schemeClr val="bg1"/>
                </a:solidFill>
                <a:latin typeface="Segoe UI Semilight" panose="020B0402040204020203" pitchFamily="34" charset="0"/>
                <a:cs typeface="Segoe UI Semilight" panose="020B0402040204020203" pitchFamily="34" charset="0"/>
              </a:rPr>
              <a:t>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p:txBody>
      </p:sp>
    </p:spTree>
    <p:extLst>
      <p:ext uri="{BB962C8B-B14F-4D97-AF65-F5344CB8AC3E}">
        <p14:creationId xmlns:p14="http://schemas.microsoft.com/office/powerpoint/2010/main" val="1025157418"/>
      </p:ext>
    </p:extLst>
  </p:cSld>
  <p:clrMap bg1="lt1" tx1="dk1" bg2="lt2" tx2="dk2" accent1="accent1" accent2="accent2" accent3="accent3" accent4="accent4" accent5="accent5" accent6="accent6" hlink="hlink" folHlink="folHlink"/>
  <p:sldLayoutIdLst>
    <p:sldLayoutId id="21474849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9609998"/>
      </p:ext>
    </p:extLst>
  </p:cSld>
  <p:clrMap bg1="lt1" tx1="dk1" bg2="lt2" tx2="dk2" accent1="accent1" accent2="accent2" accent3="accent3" accent4="accent4" accent5="accent5" accent6="accent6" hlink="hlink" folHlink="folHlink"/>
  <p:sldLayoutIdLst>
    <p:sldLayoutId id="2147484960" r:id="rId1"/>
    <p:sldLayoutId id="2147484961" r:id="rId2"/>
    <p:sldLayoutId id="2147484962" r:id="rId3"/>
    <p:sldLayoutId id="2147484963" r:id="rId4"/>
    <p:sldLayoutId id="2147484964" r:id="rId5"/>
    <p:sldLayoutId id="2147484965" r:id="rId6"/>
    <p:sldLayoutId id="2147484966" r:id="rId7"/>
    <p:sldLayoutId id="2147484967" r:id="rId8"/>
    <p:sldLayoutId id="2147484968" r:id="rId9"/>
    <p:sldLayoutId id="2147484969" r:id="rId10"/>
    <p:sldLayoutId id="2147484970" r:id="rId11"/>
    <p:sldLayoutId id="2147484971" r:id="rId12"/>
    <p:sldLayoutId id="2147484972" r:id="rId13"/>
    <p:sldLayoutId id="2147484973" r:id="rId14"/>
    <p:sldLayoutId id="2147484974" r:id="rId15"/>
    <p:sldLayoutId id="2147484975" r:id="rId16"/>
    <p:sldLayoutId id="2147484976" r:id="rId17"/>
    <p:sldLayoutId id="2147484977" r:id="rId18"/>
    <p:sldLayoutId id="2147484978" r:id="rId19"/>
    <p:sldLayoutId id="2147484979" r:id="rId20"/>
    <p:sldLayoutId id="2147484980" r:id="rId21"/>
    <p:sldLayoutId id="2147484981" r:id="rId22"/>
    <p:sldLayoutId id="2147484982" r:id="rId23"/>
    <p:sldLayoutId id="2147484983" r:id="rId24"/>
    <p:sldLayoutId id="214748498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54922105"/>
      </p:ext>
    </p:extLst>
  </p:cSld>
  <p:clrMap bg1="dk1" tx1="lt1" bg2="dk2" tx2="lt2" accent1="accent1" accent2="accent2" accent3="accent3" accent4="accent4" accent5="accent5" accent6="accent6" hlink="hlink" folHlink="folHlink"/>
  <p:sldLayoutIdLst>
    <p:sldLayoutId id="2147484986" r:id="rId1"/>
    <p:sldLayoutId id="2147484987" r:id="rId2"/>
    <p:sldLayoutId id="2147484988" r:id="rId3"/>
    <p:sldLayoutId id="2147484989" r:id="rId4"/>
    <p:sldLayoutId id="2147484990" r:id="rId5"/>
    <p:sldLayoutId id="2147484991" r:id="rId6"/>
    <p:sldLayoutId id="2147484992" r:id="rId7"/>
    <p:sldLayoutId id="2147484993" r:id="rId8"/>
    <p:sldLayoutId id="2147484994" r:id="rId9"/>
    <p:sldLayoutId id="2147484995" r:id="rId10"/>
    <p:sldLayoutId id="2147484996" r:id="rId11"/>
    <p:sldLayoutId id="2147484997" r:id="rId12"/>
    <p:sldLayoutId id="2147484998" r:id="rId13"/>
    <p:sldLayoutId id="2147484999" r:id="rId14"/>
    <p:sldLayoutId id="2147485000" r:id="rId15"/>
    <p:sldLayoutId id="2147485001" r:id="rId16"/>
    <p:sldLayoutId id="2147485002" r:id="rId17"/>
    <p:sldLayoutId id="2147485003" r:id="rId18"/>
    <p:sldLayoutId id="2147485004" r:id="rId19"/>
    <p:sldLayoutId id="2147485005" r:id="rId20"/>
    <p:sldLayoutId id="2147485006" r:id="rId21"/>
    <p:sldLayoutId id="2147485007"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75457427"/>
      </p:ext>
    </p:extLst>
  </p:cSld>
  <p:clrMap bg1="lt1" tx1="dk1" bg2="lt2" tx2="dk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17" r:id="rId9"/>
    <p:sldLayoutId id="2147485018" r:id="rId10"/>
    <p:sldLayoutId id="2147485019" r:id="rId11"/>
    <p:sldLayoutId id="2147485020" r:id="rId12"/>
    <p:sldLayoutId id="2147485021" r:id="rId13"/>
    <p:sldLayoutId id="2147485022" r:id="rId14"/>
    <p:sldLayoutId id="2147485023" r:id="rId15"/>
    <p:sldLayoutId id="2147485024" r:id="rId16"/>
    <p:sldLayoutId id="2147485025" r:id="rId17"/>
    <p:sldLayoutId id="2147485026" r:id="rId18"/>
    <p:sldLayoutId id="2147485027" r:id="rId19"/>
    <p:sldLayoutId id="2147485028" r:id="rId20"/>
    <p:sldLayoutId id="2147485029" r:id="rId21"/>
    <p:sldLayoutId id="2147485030" r:id="rId22"/>
    <p:sldLayoutId id="2147485031" r:id="rId23"/>
    <p:sldLayoutId id="2147485032" r:id="rId24"/>
    <p:sldLayoutId id="2147485033" r:id="rId25"/>
    <p:sldLayoutId id="2147485034" r:id="rId26"/>
    <p:sldLayoutId id="2147485035" r:id="rId27"/>
    <p:sldLayoutId id="2147485036" r:id="rId28"/>
    <p:sldLayoutId id="2147485037" r:id="rId29"/>
    <p:sldLayoutId id="2147485038" r:id="rId30"/>
    <p:sldLayoutId id="2147485039" r:id="rId31"/>
    <p:sldLayoutId id="2147485040" r:id="rId32"/>
    <p:sldLayoutId id="2147485041" r:id="rId33"/>
    <p:sldLayoutId id="2147485042" r:id="rId34"/>
    <p:sldLayoutId id="214748504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D9E2B-04DA-4EC6-8EC1-65F963C6F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3674D53-D351-416D-911A-08B814039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EB8D8C-25C6-409D-9E29-29208D1CD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876BD-CA95-4813-B823-2C7AE2FEDBDC}" type="datetimeFigureOut">
              <a:rPr lang="en-GB" smtClean="0"/>
              <a:t>12/05/2021</a:t>
            </a:fld>
            <a:endParaRPr lang="en-GB"/>
          </a:p>
        </p:txBody>
      </p:sp>
      <p:sp>
        <p:nvSpPr>
          <p:cNvPr id="5" name="Footer Placeholder 4">
            <a:extLst>
              <a:ext uri="{FF2B5EF4-FFF2-40B4-BE49-F238E27FC236}">
                <a16:creationId xmlns:a16="http://schemas.microsoft.com/office/drawing/2014/main" id="{4796FC6B-04BB-4453-A8B1-BEFA55DC1F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3F4BBA0-D58D-484C-985A-E2559FFFD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43C2F-F42A-4E8A-B746-2EEB88A7266D}" type="slidenum">
              <a:rPr lang="en-GB" smtClean="0"/>
              <a:t>‹#›</a:t>
            </a:fld>
            <a:endParaRPr lang="en-GB"/>
          </a:p>
        </p:txBody>
      </p:sp>
      <p:pic>
        <p:nvPicPr>
          <p:cNvPr id="8" name="Picture 7">
            <a:extLst>
              <a:ext uri="{FF2B5EF4-FFF2-40B4-BE49-F238E27FC236}">
                <a16:creationId xmlns:a16="http://schemas.microsoft.com/office/drawing/2014/main" id="{00A5B2CF-CDA8-4EA7-84BC-2A66D92168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222908" cy="6858000"/>
          </a:xfrm>
          <a:prstGeom prst="rect">
            <a:avLst/>
          </a:prstGeom>
        </p:spPr>
      </p:pic>
      <p:pic>
        <p:nvPicPr>
          <p:cNvPr id="9" name="Picture 8">
            <a:extLst>
              <a:ext uri="{FF2B5EF4-FFF2-40B4-BE49-F238E27FC236}">
                <a16:creationId xmlns:a16="http://schemas.microsoft.com/office/drawing/2014/main" id="{2D74D5F0-6E80-4D3A-8803-C6E3B53728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5205159"/>
            <a:ext cx="12192000" cy="1652841"/>
          </a:xfrm>
          <a:prstGeom prst="rect">
            <a:avLst/>
          </a:prstGeom>
        </p:spPr>
      </p:pic>
    </p:spTree>
    <p:extLst>
      <p:ext uri="{BB962C8B-B14F-4D97-AF65-F5344CB8AC3E}">
        <p14:creationId xmlns:p14="http://schemas.microsoft.com/office/powerpoint/2010/main" val="1957163142"/>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991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12561949"/>
      </p:ext>
    </p:extLst>
  </p:cSld>
  <p:clrMap bg1="lt1" tx1="dk1" bg2="lt2" tx2="dk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 id="2147485077" r:id="rId19"/>
    <p:sldLayoutId id="2147485078" r:id="rId20"/>
    <p:sldLayoutId id="2147485079" r:id="rId21"/>
    <p:sldLayoutId id="2147485080" r:id="rId22"/>
    <p:sldLayoutId id="2147485081" r:id="rId23"/>
    <p:sldLayoutId id="2147485082" r:id="rId24"/>
    <p:sldLayoutId id="2147485083" r:id="rId25"/>
    <p:sldLayoutId id="2147485084" r:id="rId26"/>
    <p:sldLayoutId id="2147485085" r:id="rId27"/>
    <p:sldLayoutId id="2147485086" r:id="rId28"/>
    <p:sldLayoutId id="2147485087" r:id="rId29"/>
    <p:sldLayoutId id="2147485088" r:id="rId30"/>
    <p:sldLayoutId id="2147485089" r:id="rId31"/>
    <p:sldLayoutId id="2147485090" r:id="rId32"/>
    <p:sldLayoutId id="2147485091" r:id="rId33"/>
    <p:sldLayoutId id="2147485092" r:id="rId34"/>
    <p:sldLayoutId id="2147485093" r:id="rId35"/>
    <p:sldLayoutId id="2147485094" r:id="rId36"/>
    <p:sldLayoutId id="2147485095" r:id="rId37"/>
    <p:sldLayoutId id="2147485096" r:id="rId38"/>
    <p:sldLayoutId id="2147485097" r:id="rId39"/>
    <p:sldLayoutId id="2147485098" r:id="rId40"/>
    <p:sldLayoutId id="2147485099" r:id="rId41"/>
    <p:sldLayoutId id="2147485100"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/MSI20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920211702"/>
      </p:ext>
    </p:extLst>
  </p:cSld>
  <p:clrMap bg1="lt1" tx1="dk1" bg2="lt2" tx2="dk2" accent1="accent1" accent2="accent2" accent3="accent3" accent4="accent4" accent5="accent5" accent6="accent6" hlink="hlink" folHlink="folHlink"/>
  <p:sldLayoutIdLst>
    <p:sldLayoutId id="2147485102" r:id="rId1"/>
    <p:sldLayoutId id="2147485103" r:id="rId2"/>
    <p:sldLayoutId id="2147485104" r:id="rId3"/>
    <p:sldLayoutId id="2147485105" r:id="rId4"/>
    <p:sldLayoutId id="2147485106" r:id="rId5"/>
    <p:sldLayoutId id="2147485107" r:id="rId6"/>
    <p:sldLayoutId id="2147485108" r:id="rId7"/>
    <p:sldLayoutId id="2147485109" r:id="rId8"/>
    <p:sldLayoutId id="2147485110" r:id="rId9"/>
    <p:sldLayoutId id="2147485111" r:id="rId10"/>
    <p:sldLayoutId id="2147485112" r:id="rId11"/>
    <p:sldLayoutId id="2147485113" r:id="rId12"/>
    <p:sldLayoutId id="2147485114" r:id="rId13"/>
    <p:sldLayoutId id="2147485115" r:id="rId14"/>
    <p:sldLayoutId id="2147485116" r:id="rId15"/>
    <p:sldLayoutId id="2147485117" r:id="rId16"/>
    <p:sldLayoutId id="2147485118" r:id="rId17"/>
    <p:sldLayoutId id="2147485119" r:id="rId18"/>
    <p:sldLayoutId id="2147485120" r:id="rId19"/>
    <p:sldLayoutId id="2147485121" r:id="rId20"/>
    <p:sldLayoutId id="2147485122" r:id="rId21"/>
    <p:sldLayoutId id="2147485123" r:id="rId22"/>
    <p:sldLayoutId id="2147485124" r:id="rId23"/>
    <p:sldLayoutId id="2147485125" r:id="rId24"/>
    <p:sldLayoutId id="2147485126" r:id="rId25"/>
    <p:sldLayoutId id="2147485127" r:id="rId26"/>
    <p:sldLayoutId id="2147485128" r:id="rId27"/>
    <p:sldLayoutId id="2147485129" r:id="rId28"/>
    <p:sldLayoutId id="2147485130" r:id="rId29"/>
    <p:sldLayoutId id="2147485131" r:id="rId30"/>
    <p:sldLayoutId id="2147485132" r:id="rId31"/>
    <p:sldLayoutId id="2147485133" r:id="rId32"/>
    <p:sldLayoutId id="2147485134" r:id="rId33"/>
    <p:sldLayoutId id="2147485135" r:id="rId34"/>
    <p:sldLayoutId id="214748513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45156649"/>
      </p:ext>
    </p:extLst>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 id="2147485170" r:id="rId32"/>
    <p:sldLayoutId id="2147485171" r:id="rId33"/>
    <p:sldLayoutId id="2147485172" r:id="rId34"/>
    <p:sldLayoutId id="2147485173" r:id="rId35"/>
    <p:sldLayoutId id="2147485174" r:id="rId36"/>
    <p:sldLayoutId id="2147485175" r:id="rId37"/>
    <p:sldLayoutId id="2147485176" r:id="rId38"/>
    <p:sldLayoutId id="2147485177" r:id="rId39"/>
    <p:sldLayoutId id="2147485178" r:id="rId40"/>
    <p:sldLayoutId id="2147485179" r:id="rId41"/>
    <p:sldLayoutId id="2147485180" r:id="rId42"/>
    <p:sldLayoutId id="2147485181" r:id="rId43"/>
    <p:sldLayoutId id="2147485182" r:id="rId44"/>
    <p:sldLayoutId id="2147485183" r:id="rId45"/>
    <p:sldLayoutId id="2147485184" r:id="rId46"/>
    <p:sldLayoutId id="2147485185" r:id="rId47"/>
    <p:sldLayoutId id="2147485186" r:id="rId48"/>
    <p:sldLayoutId id="2147485187" r:id="rId49"/>
    <p:sldLayoutId id="2147485188" r:id="rId50"/>
    <p:sldLayoutId id="2147485189" r:id="rId51"/>
    <p:sldLayoutId id="2147485190" r:id="rId52"/>
    <p:sldLayoutId id="2147485191" r:id="rId53"/>
    <p:sldLayoutId id="2147485192" r:id="rId54"/>
    <p:sldLayoutId id="2147485193" r:id="rId55"/>
    <p:sldLayoutId id="2147485194" r:id="rId56"/>
    <p:sldLayoutId id="2147485195" r:id="rId57"/>
    <p:sldLayoutId id="2147485196" r:id="rId58"/>
    <p:sldLayoutId id="2147485197" r:id="rId59"/>
    <p:sldLayoutId id="2147485198" r:id="rId60"/>
    <p:sldLayoutId id="2147485199" r:id="rId61"/>
    <p:sldLayoutId id="2147485200" r:id="rId62"/>
    <p:sldLayoutId id="2147485201" r:id="rId63"/>
    <p:sldLayoutId id="2147485202" r:id="rId64"/>
    <p:sldLayoutId id="2147485203" r:id="rId65"/>
    <p:sldLayoutId id="2147485204" r:id="rId66"/>
    <p:sldLayoutId id="2147485205" r:id="rId67"/>
    <p:sldLayoutId id="2147485206" r:id="rId68"/>
    <p:sldLayoutId id="2147485207" r:id="rId69"/>
    <p:sldLayoutId id="2147485208" r:id="rId70"/>
    <p:sldLayoutId id="2147485209" r:id="rId71"/>
    <p:sldLayoutId id="2147485210" r:id="rId72"/>
    <p:sldLayoutId id="2147485211" r:id="rId73"/>
    <p:sldLayoutId id="2147485212" r:id="rId74"/>
    <p:sldLayoutId id="2147485213" r:id="rId75"/>
    <p:sldLayoutId id="2147485216" r:id="rId76"/>
    <p:sldLayoutId id="2147485218" r:id="rId77"/>
    <p:sldLayoutId id="2147485219"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7.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3.svg"/></Relationships>
</file>

<file path=ppt/slides/_rels/slide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3.svg"/></Relationships>
</file>

<file path=ppt/slides/_rels/slide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13.xml"/><Relationship Id="rId1" Type="http://schemas.openxmlformats.org/officeDocument/2006/relationships/slideLayout" Target="../slideLayouts/slideLayout134.xml"/><Relationship Id="rId5" Type="http://schemas.openxmlformats.org/officeDocument/2006/relationships/image" Target="../media/image121.png"/><Relationship Id="rId4" Type="http://schemas.openxmlformats.org/officeDocument/2006/relationships/image" Target="../media/image1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image" Target="../media/image122.png"/><Relationship Id="rId16" Type="http://schemas.openxmlformats.org/officeDocument/2006/relationships/image" Target="../media/image136.png"/><Relationship Id="rId1" Type="http://schemas.openxmlformats.org/officeDocument/2006/relationships/slideLayout" Target="../slideLayouts/slideLayout120.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emf"/><Relationship Id="rId9" Type="http://schemas.openxmlformats.org/officeDocument/2006/relationships/image" Target="../media/image129.png"/><Relationship Id="rId14" Type="http://schemas.openxmlformats.org/officeDocument/2006/relationships/image" Target="../media/image134.png"/></Relationships>
</file>

<file path=ppt/slides/_rels/slide18.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sv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15.xml"/><Relationship Id="rId1" Type="http://schemas.openxmlformats.org/officeDocument/2006/relationships/slideLayout" Target="../slideLayouts/slideLayout13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sv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hyperlink" Target="http://aka.ms/WACDownload" TargetMode="External"/><Relationship Id="rId2" Type="http://schemas.openxmlformats.org/officeDocument/2006/relationships/notesSlide" Target="../notesSlides/notesSlide16.xml"/><Relationship Id="rId1" Type="http://schemas.openxmlformats.org/officeDocument/2006/relationships/slideLayout" Target="../slideLayouts/slideLayout134.xml"/><Relationship Id="rId6" Type="http://schemas.openxmlformats.org/officeDocument/2006/relationships/image" Target="../media/image121.png"/><Relationship Id="rId5" Type="http://schemas.openxmlformats.org/officeDocument/2006/relationships/image" Target="../media/image153.emf"/><Relationship Id="rId4" Type="http://schemas.openxmlformats.org/officeDocument/2006/relationships/image" Target="../media/image152.emf"/></Relationships>
</file>

<file path=ppt/slides/_rels/slide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9.jpeg"/><Relationship Id="rId4" Type="http://schemas.openxmlformats.org/officeDocument/2006/relationships/image" Target="../media/image9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154.pn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156.svg"/><Relationship Id="rId9" Type="http://schemas.openxmlformats.org/officeDocument/2006/relationships/image" Target="../media/image161.png"/></Relationships>
</file>

<file path=ppt/slides/_rels/slide24.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svg"/><Relationship Id="rId9"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6.svg"/><Relationship Id="rId3" Type="http://schemas.openxmlformats.org/officeDocument/2006/relationships/image" Target="../media/image169.png"/><Relationship Id="rId7" Type="http://schemas.openxmlformats.org/officeDocument/2006/relationships/image" Target="../media/image171.png"/><Relationship Id="rId12" Type="http://schemas.openxmlformats.org/officeDocument/2006/relationships/image" Target="../media/image175.png"/><Relationship Id="rId2" Type="http://schemas.openxmlformats.org/officeDocument/2006/relationships/notesSlide" Target="../notesSlides/notesSlide22.xml"/><Relationship Id="rId16" Type="http://schemas.openxmlformats.org/officeDocument/2006/relationships/image" Target="../media/image178.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74.png"/><Relationship Id="rId5" Type="http://schemas.openxmlformats.org/officeDocument/2006/relationships/image" Target="../media/image170.png"/><Relationship Id="rId15" Type="http://schemas.microsoft.com/office/2007/relationships/hdphoto" Target="../media/hdphoto4.wdp"/><Relationship Id="rId10" Type="http://schemas.openxmlformats.org/officeDocument/2006/relationships/image" Target="../media/image173.png"/><Relationship Id="rId4" Type="http://schemas.microsoft.com/office/2007/relationships/hdphoto" Target="../media/hdphoto1.wdp"/><Relationship Id="rId9" Type="http://schemas.openxmlformats.org/officeDocument/2006/relationships/image" Target="../media/image172.png"/><Relationship Id="rId14" Type="http://schemas.openxmlformats.org/officeDocument/2006/relationships/image" Target="../media/image1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6.xml"/><Relationship Id="rId1" Type="http://schemas.openxmlformats.org/officeDocument/2006/relationships/slideLayout" Target="../slideLayouts/slideLayout200.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223.xml"/></Relationships>
</file>

<file path=ppt/slides/_rels/slide3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svg"/><Relationship Id="rId2" Type="http://schemas.openxmlformats.org/officeDocument/2006/relationships/notesSlide" Target="../notesSlides/notesSlide28.xml"/><Relationship Id="rId1" Type="http://schemas.openxmlformats.org/officeDocument/2006/relationships/slideLayout" Target="../slideLayouts/slideLayout193.xml"/><Relationship Id="rId6" Type="http://schemas.openxmlformats.org/officeDocument/2006/relationships/image" Target="../media/image188.png"/><Relationship Id="rId5" Type="http://schemas.openxmlformats.org/officeDocument/2006/relationships/image" Target="../media/image187.svg"/><Relationship Id="rId4" Type="http://schemas.openxmlformats.org/officeDocument/2006/relationships/image" Target="../media/image186.png"/></Relationships>
</file>

<file path=ppt/slides/_rels/slide3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9.xml"/><Relationship Id="rId1" Type="http://schemas.openxmlformats.org/officeDocument/2006/relationships/slideLayout" Target="../slideLayouts/slideLayout223.xml"/></Relationships>
</file>

<file path=ppt/slides/_rels/slide37.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notesSlide" Target="../notesSlides/notesSlide30.xml"/><Relationship Id="rId1" Type="http://schemas.openxmlformats.org/officeDocument/2006/relationships/slideLayout" Target="../slideLayouts/slideLayout200.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image" Target="../media/image193.png"/><Relationship Id="rId9" Type="http://schemas.openxmlformats.org/officeDocument/2006/relationships/image" Target="../media/image19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51.xml"/><Relationship Id="rId1" Type="http://schemas.openxmlformats.org/officeDocument/2006/relationships/themeOverride" Target="../theme/themeOverride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EE40-A282-4AE9-B893-4BE6A0FC133F}"/>
              </a:ext>
            </a:extLst>
          </p:cNvPr>
          <p:cNvSpPr>
            <a:spLocks noGrp="1"/>
          </p:cNvSpPr>
          <p:nvPr>
            <p:ph type="ctrTitle"/>
          </p:nvPr>
        </p:nvSpPr>
        <p:spPr>
          <a:xfrm>
            <a:off x="334838" y="32027"/>
            <a:ext cx="4864431" cy="2950817"/>
          </a:xfrm>
        </p:spPr>
        <p:txBody>
          <a:bodyPr/>
          <a:lstStyle/>
          <a:p>
            <a:r>
              <a:rPr lang="en-GB" dirty="0"/>
              <a:t>Hybrid Azure Management</a:t>
            </a:r>
          </a:p>
        </p:txBody>
      </p:sp>
      <p:sp>
        <p:nvSpPr>
          <p:cNvPr id="3" name="Subtitle 2">
            <a:extLst>
              <a:ext uri="{FF2B5EF4-FFF2-40B4-BE49-F238E27FC236}">
                <a16:creationId xmlns:a16="http://schemas.microsoft.com/office/drawing/2014/main" id="{67DC80E9-F532-4D49-9E5D-01FF321CA625}"/>
              </a:ext>
            </a:extLst>
          </p:cNvPr>
          <p:cNvSpPr>
            <a:spLocks noGrp="1"/>
          </p:cNvSpPr>
          <p:nvPr>
            <p:ph type="subTitle" idx="1"/>
          </p:nvPr>
        </p:nvSpPr>
        <p:spPr>
          <a:xfrm>
            <a:off x="724453" y="2908508"/>
            <a:ext cx="9144000" cy="1655762"/>
          </a:xfrm>
        </p:spPr>
        <p:txBody>
          <a:bodyPr>
            <a:noAutofit/>
          </a:bodyPr>
          <a:lstStyle/>
          <a:p>
            <a:pPr algn="l"/>
            <a:r>
              <a:rPr lang="en-GB" sz="2000" dirty="0">
                <a:solidFill>
                  <a:schemeClr val="bg1"/>
                </a:solidFill>
                <a:latin typeface="Segoe UI Light" panose="020B0502040204020203" pitchFamily="34" charset="0"/>
                <a:cs typeface="Segoe UI Light" panose="020B0502040204020203" pitchFamily="34" charset="0"/>
              </a:rPr>
              <a:t>Sarah Lean</a:t>
            </a:r>
          </a:p>
          <a:p>
            <a:pPr algn="l"/>
            <a:r>
              <a:rPr lang="en-GB" sz="2000" dirty="0">
                <a:solidFill>
                  <a:schemeClr val="bg1"/>
                </a:solidFill>
                <a:latin typeface="Segoe UI Light" panose="020B0502040204020203" pitchFamily="34" charset="0"/>
                <a:cs typeface="Segoe UI Light" panose="020B0502040204020203" pitchFamily="34" charset="0"/>
              </a:rPr>
              <a:t>Senior Cloud Advocate</a:t>
            </a:r>
          </a:p>
          <a:p>
            <a:pPr algn="l"/>
            <a:r>
              <a:rPr lang="en-GB" sz="2000" dirty="0">
                <a:solidFill>
                  <a:schemeClr val="bg1"/>
                </a:solidFill>
                <a:latin typeface="Segoe UI Light" panose="020B0502040204020203" pitchFamily="34" charset="0"/>
                <a:cs typeface="Segoe UI Light" panose="020B0502040204020203" pitchFamily="34" charset="0"/>
              </a:rPr>
              <a:t>Microsoft</a:t>
            </a:r>
          </a:p>
          <a:p>
            <a:pPr algn="l"/>
            <a:endParaRPr lang="en-GB" sz="2000" dirty="0">
              <a:solidFill>
                <a:schemeClr val="bg1"/>
              </a:solidFill>
              <a:latin typeface="Segoe UI Light" panose="020B0502040204020203" pitchFamily="34" charset="0"/>
              <a:cs typeface="Segoe UI Light" panose="020B0502040204020203" pitchFamily="34" charset="0"/>
            </a:endParaRPr>
          </a:p>
          <a:p>
            <a:pPr algn="l"/>
            <a:r>
              <a:rPr lang="en-GB" sz="2000" dirty="0">
                <a:solidFill>
                  <a:schemeClr val="bg1"/>
                </a:solidFill>
                <a:latin typeface="Segoe UI Light" panose="020B0502040204020203" pitchFamily="34" charset="0"/>
                <a:cs typeface="Segoe UI Light" panose="020B0502040204020203" pitchFamily="34" charset="0"/>
              </a:rPr>
              <a:t>@Techielass</a:t>
            </a:r>
          </a:p>
          <a:p>
            <a:pPr algn="l"/>
            <a:r>
              <a:rPr lang="en-GB" sz="2000" dirty="0">
                <a:solidFill>
                  <a:schemeClr val="bg1"/>
                </a:solidFill>
                <a:latin typeface="Segoe UI Light" panose="020B0502040204020203" pitchFamily="34" charset="0"/>
                <a:cs typeface="Segoe UI Light" panose="020B0502040204020203" pitchFamily="34" charset="0"/>
              </a:rPr>
              <a:t>www.techielass.com</a:t>
            </a:r>
          </a:p>
          <a:p>
            <a:endParaRPr lang="en-GB" sz="2000" dirty="0"/>
          </a:p>
        </p:txBody>
      </p:sp>
      <p:pic>
        <p:nvPicPr>
          <p:cNvPr id="5" name="Picture 4" descr="A close up of a logo&#10;&#10;Description automatically generated">
            <a:extLst>
              <a:ext uri="{FF2B5EF4-FFF2-40B4-BE49-F238E27FC236}">
                <a16:creationId xmlns:a16="http://schemas.microsoft.com/office/drawing/2014/main" id="{B5F41D43-3869-4A9E-939C-36041858DBD2}"/>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9868453" y="3370061"/>
            <a:ext cx="2253752" cy="225375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356323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dirty="0"/>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a:spcAft>
                <a:spcPts val="1200"/>
              </a:spcAft>
            </a:pPr>
            <a:r>
              <a:rPr lang="en-US" sz="2400" b="1" dirty="0">
                <a:solidFill>
                  <a:schemeClr val="accent1"/>
                </a:solidFill>
                <a:latin typeface="Segoe UI Semibold" panose="020B0702040204020203" pitchFamily="34" charset="0"/>
                <a:cs typeface="Segoe UI Semibold" panose="020B0702040204020203" pitchFamily="34" charset="0"/>
              </a:rPr>
              <a:t>DNS-based load balancer</a:t>
            </a:r>
          </a:p>
          <a:p>
            <a:pPr>
              <a:spcAft>
                <a:spcPts val="1200"/>
              </a:spcAft>
            </a:pPr>
            <a:endParaRPr lang="en-US" sz="2400" b="1" dirty="0">
              <a:solidFill>
                <a:schemeClr val="accent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lvl="0">
              <a:spcAft>
                <a:spcPts val="1200"/>
              </a:spcAft>
            </a:pPr>
            <a:r>
              <a:rPr lang="en-US" sz="2400" dirty="0">
                <a:solidFill>
                  <a:schemeClr val="accent1"/>
                </a:solidFill>
                <a:latin typeface="Segoe UI Semibold"/>
              </a:rPr>
              <a:t>Supports external, non-Azure endpoints</a:t>
            </a:r>
          </a:p>
          <a:p>
            <a:pPr marL="0" lvl="1">
              <a:spcAft>
                <a:spcPts val="1200"/>
              </a:spcAft>
            </a:pPr>
            <a:r>
              <a:rPr lang="en-US" dirty="0">
                <a:solidFill>
                  <a:schemeClr val="tx1">
                    <a:lumMod val="85000"/>
                  </a:schemeClr>
                </a:solidFill>
                <a:latin typeface="Segoe UI" panose="020B0502040204020203" pitchFamily="34" charset="0"/>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a:spcAft>
                <a:spcPts val="1200"/>
              </a:spcAft>
            </a:pPr>
            <a:r>
              <a:rPr lang="en-US" sz="2400">
                <a:solidFill>
                  <a:schemeClr val="accent1"/>
                </a:solidFill>
                <a:latin typeface="Segoe UI Semibold"/>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a:spcAft>
                <a:spcPts val="1200"/>
              </a:spcAft>
            </a:pPr>
            <a:r>
              <a:rPr lang="en-US" sz="2400">
                <a:solidFill>
                  <a:schemeClr val="accent1"/>
                </a:solidFill>
                <a:latin typeface="Segoe UI Semibold"/>
              </a:rPr>
              <a:t>Routing methods</a:t>
            </a:r>
          </a:p>
          <a:p>
            <a:pPr marL="0" lvl="1">
              <a:spcAft>
                <a:spcPts val="1200"/>
              </a:spcAft>
            </a:pPr>
            <a:r>
              <a:rPr lang="en-US">
                <a:solidFill>
                  <a:schemeClr val="tx1">
                    <a:lumMod val="85000"/>
                  </a:schemeClr>
                </a:solidFill>
                <a:latin typeface="Segoe UI" panose="020B0502040204020203" pitchFamily="34" charset="0"/>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164AE83-89B2-4165-8B32-CB3677AFB200}"/>
              </a:ext>
            </a:extLst>
          </p:cNvPr>
          <p:cNvGrpSpPr/>
          <p:nvPr/>
        </p:nvGrpSpPr>
        <p:grpSpPr>
          <a:xfrm>
            <a:off x="0" y="6497955"/>
            <a:ext cx="12192000" cy="360045"/>
            <a:chOff x="0" y="6497955"/>
            <a:chExt cx="12192000" cy="360045"/>
          </a:xfrm>
        </p:grpSpPr>
        <p:sp>
          <p:nvSpPr>
            <p:cNvPr id="20" name="bk object 17">
              <a:extLst>
                <a:ext uri="{FF2B5EF4-FFF2-40B4-BE49-F238E27FC236}">
                  <a16:creationId xmlns:a16="http://schemas.microsoft.com/office/drawing/2014/main" id="{4213077F-B975-4DB7-812B-85F062D42C3A}"/>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1" name="TextBox 20">
              <a:extLst>
                <a:ext uri="{FF2B5EF4-FFF2-40B4-BE49-F238E27FC236}">
                  <a16:creationId xmlns:a16="http://schemas.microsoft.com/office/drawing/2014/main" id="{637C7F80-32EA-44A2-A739-75A75C2AC9FE}"/>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AAE6B1E1-79E7-41DB-A7FB-4A36E77E8381}"/>
              </a:ext>
            </a:extLst>
          </p:cNvPr>
          <p:cNvSpPr txBox="1"/>
          <p:nvPr/>
        </p:nvSpPr>
        <p:spPr>
          <a:xfrm>
            <a:off x="281690" y="243941"/>
            <a:ext cx="5070208" cy="646331"/>
          </a:xfrm>
          <a:prstGeom prst="rect">
            <a:avLst/>
          </a:prstGeom>
          <a:noFill/>
        </p:spPr>
        <p:txBody>
          <a:bodyPr wrap="square" rtlCol="0">
            <a:spAutoFit/>
          </a:bodyPr>
          <a:lstStyle/>
          <a:p>
            <a:r>
              <a:rPr lang="en-GB" sz="3600" dirty="0">
                <a:latin typeface="Calibri Light (Headings)"/>
              </a:rPr>
              <a:t>Traffic Manager</a:t>
            </a:r>
          </a:p>
        </p:txBody>
      </p:sp>
    </p:spTree>
    <p:extLst>
      <p:ext uri="{BB962C8B-B14F-4D97-AF65-F5344CB8AC3E}">
        <p14:creationId xmlns:p14="http://schemas.microsoft.com/office/powerpoint/2010/main" val="37089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20" name="Group 19"/>
          <p:cNvGrpSpPr/>
          <p:nvPr/>
        </p:nvGrpSpPr>
        <p:grpSpPr>
          <a:xfrm>
            <a:off x="4436829" y="1375204"/>
            <a:ext cx="4056442" cy="4898868"/>
            <a:chOff x="6834782" y="1457861"/>
            <a:chExt cx="5087193" cy="4898868"/>
          </a:xfrm>
        </p:grpSpPr>
        <p:sp>
          <p:nvSpPr>
            <p:cNvPr id="22" name="Rectangle 21"/>
            <p:cNvSpPr/>
            <p:nvPr/>
          </p:nvSpPr>
          <p:spPr>
            <a:xfrm>
              <a:off x="6834782" y="1457861"/>
              <a:ext cx="5087193" cy="548640"/>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www.tailwindtraders.com</a:t>
              </a:r>
            </a:p>
          </p:txBody>
        </p:sp>
        <p:cxnSp>
          <p:nvCxnSpPr>
            <p:cNvPr id="23" name="Straight Arrow Connector 22"/>
            <p:cNvCxnSpPr>
              <a:stCxn id="22" idx="2"/>
              <a:endCxn id="33" idx="0"/>
            </p:cNvCxnSpPr>
            <p:nvPr/>
          </p:nvCxnSpPr>
          <p:spPr>
            <a:xfrm>
              <a:off x="9378379" y="2006501"/>
              <a:ext cx="0" cy="826348"/>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9409175" y="2179715"/>
              <a:ext cx="1001547" cy="307777"/>
            </a:xfrm>
            <a:prstGeom prst="rect">
              <a:avLst/>
            </a:prstGeom>
            <a:noFill/>
          </p:spPr>
          <p:txBody>
            <a:bodyPr wrap="none" rtlCol="0">
              <a:spAutoFit/>
            </a:bodyPr>
            <a:lstStyle/>
            <a:p>
              <a:r>
                <a:rPr lang="en-US" sz="1400"/>
                <a:t>CNAME</a:t>
              </a:r>
              <a:endParaRPr lang="en-US" sz="1836"/>
            </a:p>
          </p:txBody>
        </p:sp>
        <p:sp>
          <p:nvSpPr>
            <p:cNvPr id="31" name="Rectangle 30"/>
            <p:cNvSpPr/>
            <p:nvPr/>
          </p:nvSpPr>
          <p:spPr>
            <a:xfrm>
              <a:off x="10405028" y="5693065"/>
              <a:ext cx="1516947" cy="663664"/>
            </a:xfrm>
            <a:prstGeom prst="rect">
              <a:avLst/>
            </a:prstGeom>
            <a:solidFill>
              <a:srgbClr val="00B0F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Non-Azure</a:t>
              </a:r>
            </a:p>
            <a:p>
              <a:pPr algn="ctr" defTabSz="914099" fontAlgn="base">
                <a:lnSpc>
                  <a:spcPct val="90000"/>
                </a:lnSpc>
                <a:spcBef>
                  <a:spcPct val="0"/>
                </a:spcBef>
                <a:spcAft>
                  <a:spcPct val="0"/>
                </a:spcAft>
              </a:pPr>
              <a:r>
                <a:rPr lang="en-US" sz="1600" spc="-10" dirty="0">
                  <a:solidFill>
                    <a:schemeClr val="bg1"/>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6834782" y="3667389"/>
              <a:ext cx="5087193" cy="1088812"/>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00"/>
                </a:spcBef>
              </a:pPr>
              <a:r>
                <a:rPr lang="en-US" sz="2000" dirty="0">
                  <a:solidFill>
                    <a:schemeClr val="bg1"/>
                  </a:solidFill>
                </a:rPr>
                <a:t>Load-balancing and</a:t>
              </a:r>
            </a:p>
            <a:p>
              <a:pPr algn="ctr">
                <a:spcBef>
                  <a:spcPts val="800"/>
                </a:spcBef>
              </a:pPr>
              <a:r>
                <a:rPr lang="en-US" sz="2000" dirty="0">
                  <a:solidFill>
                    <a:schemeClr val="bg1"/>
                  </a:solidFill>
                </a:rPr>
                <a:t>Endpoint monitoring</a:t>
              </a:r>
            </a:p>
          </p:txBody>
        </p:sp>
        <p:sp>
          <p:nvSpPr>
            <p:cNvPr id="33" name="Rectangle 32"/>
            <p:cNvSpPr/>
            <p:nvPr/>
          </p:nvSpPr>
          <p:spPr>
            <a:xfrm>
              <a:off x="6834782" y="2832849"/>
              <a:ext cx="5087193"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ts val="800"/>
                </a:spcBef>
                <a:spcAft>
                  <a:spcPct val="0"/>
                </a:spcAft>
              </a:pPr>
              <a:r>
                <a:rPr lang="en-US" sz="2000" spc="-10" dirty="0">
                  <a:solidFill>
                    <a:schemeClr val="bg1"/>
                  </a:solidFill>
                  <a:cs typeface="Segoe UI" panose="020B0502040204020203" pitchFamily="34" charset="0"/>
                </a:rPr>
                <a:t>tailwind.trafficmanager.net</a:t>
              </a:r>
            </a:p>
          </p:txBody>
        </p:sp>
        <p:sp>
          <p:nvSpPr>
            <p:cNvPr id="37" name="Rectangle 36"/>
            <p:cNvSpPr/>
            <p:nvPr/>
          </p:nvSpPr>
          <p:spPr>
            <a:xfrm>
              <a:off x="6834782" y="5693065"/>
              <a:ext cx="1516947"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Cloud service</a:t>
              </a:r>
            </a:p>
          </p:txBody>
        </p:sp>
        <p:cxnSp>
          <p:nvCxnSpPr>
            <p:cNvPr id="38" name="Straight Arrow Connector 37"/>
            <p:cNvCxnSpPr>
              <a:stCxn id="32" idx="2"/>
            </p:cNvCxnSpPr>
            <p:nvPr/>
          </p:nvCxnSpPr>
          <p:spPr>
            <a:xfrm flipH="1">
              <a:off x="7717681" y="4756201"/>
              <a:ext cx="1660698" cy="936864"/>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9378379" y="4756201"/>
              <a:ext cx="1785123" cy="936864"/>
            </a:xfrm>
            <a:prstGeom prst="straightConnector1">
              <a:avLst/>
            </a:prstGeom>
            <a:noFill/>
            <a:ln w="44450" cap="rnd" cmpd="sng" algn="ctr">
              <a:solidFill>
                <a:schemeClr val="tx1"/>
              </a:solidFill>
              <a:prstDash val="sysDot"/>
              <a:headEnd type="none" w="med" len="sm"/>
              <a:tailEnd type="triangle" w="med" len="sm"/>
            </a:ln>
            <a:effectLst/>
          </p:spPr>
        </p:cxnSp>
        <p:grpSp>
          <p:nvGrpSpPr>
            <p:cNvPr id="40" name="Group 39"/>
            <p:cNvGrpSpPr/>
            <p:nvPr/>
          </p:nvGrpSpPr>
          <p:grpSpPr>
            <a:xfrm>
              <a:off x="8531008" y="4756201"/>
              <a:ext cx="1706566" cy="1600528"/>
              <a:chOff x="2535764" y="4774961"/>
              <a:chExt cx="1706566" cy="1600528"/>
            </a:xfrm>
          </p:grpSpPr>
          <p:sp>
            <p:nvSpPr>
              <p:cNvPr id="41" name="Rectangle 40"/>
              <p:cNvSpPr/>
              <p:nvPr/>
            </p:nvSpPr>
            <p:spPr>
              <a:xfrm>
                <a:off x="2535764" y="5711825"/>
                <a:ext cx="1706566" cy="663664"/>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1600" spc="-10" dirty="0">
                    <a:solidFill>
                      <a:schemeClr val="bg1"/>
                    </a:solidFill>
                    <a:cs typeface="Segoe UI" panose="020B0502040204020203" pitchFamily="34" charset="0"/>
                  </a:rPr>
                  <a:t>Azure web site</a:t>
                </a:r>
              </a:p>
            </p:txBody>
          </p:sp>
          <p:cxnSp>
            <p:nvCxnSpPr>
              <p:cNvPr id="42" name="Straight Arrow Connector 41"/>
              <p:cNvCxnSpPr>
                <a:stCxn id="32" idx="2"/>
                <a:endCxn id="41" idx="0"/>
              </p:cNvCxnSpPr>
              <p:nvPr/>
            </p:nvCxnSpPr>
            <p:spPr>
              <a:xfrm>
                <a:off x="3383135" y="4774961"/>
                <a:ext cx="5912" cy="936864"/>
              </a:xfrm>
              <a:prstGeom prst="straightConnector1">
                <a:avLst/>
              </a:prstGeom>
              <a:noFill/>
              <a:ln w="44450" cap="rnd" cmpd="sng" algn="ctr">
                <a:solidFill>
                  <a:schemeClr val="tx1"/>
                </a:solidFill>
                <a:prstDash val="sysDot"/>
                <a:headEnd type="none" w="med" len="sm"/>
                <a:tailEnd type="triangle" w="med" len="sm"/>
              </a:ln>
              <a:effectLst/>
            </p:spPr>
          </p:cxnSp>
        </p:grpSp>
      </p:grpSp>
      <p:pic>
        <p:nvPicPr>
          <p:cNvPr id="19" name="Graphic 18">
            <a:extLst>
              <a:ext uri="{FF2B5EF4-FFF2-40B4-BE49-F238E27FC236}">
                <a16:creationId xmlns:a16="http://schemas.microsoft.com/office/drawing/2014/main" id="{02AEE4D6-9200-4D14-A6C8-ECAC45E64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21" name="Group 20">
            <a:extLst>
              <a:ext uri="{FF2B5EF4-FFF2-40B4-BE49-F238E27FC236}">
                <a16:creationId xmlns:a16="http://schemas.microsoft.com/office/drawing/2014/main" id="{8805A1C6-EA05-49EC-A400-4C965EF167DF}"/>
              </a:ext>
            </a:extLst>
          </p:cNvPr>
          <p:cNvGrpSpPr/>
          <p:nvPr/>
        </p:nvGrpSpPr>
        <p:grpSpPr>
          <a:xfrm>
            <a:off x="0" y="6497955"/>
            <a:ext cx="12192000" cy="360045"/>
            <a:chOff x="0" y="6497955"/>
            <a:chExt cx="12192000" cy="360045"/>
          </a:xfrm>
        </p:grpSpPr>
        <p:sp>
          <p:nvSpPr>
            <p:cNvPr id="25" name="bk object 17">
              <a:extLst>
                <a:ext uri="{FF2B5EF4-FFF2-40B4-BE49-F238E27FC236}">
                  <a16:creationId xmlns:a16="http://schemas.microsoft.com/office/drawing/2014/main" id="{5C2DE7D3-6267-4007-B00B-EDDD531D3B3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26" name="TextBox 25">
              <a:extLst>
                <a:ext uri="{FF2B5EF4-FFF2-40B4-BE49-F238E27FC236}">
                  <a16:creationId xmlns:a16="http://schemas.microsoft.com/office/drawing/2014/main" id="{842F32BE-9D94-4D56-A348-BA9E4672F7B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2" name="TextBox 1">
            <a:extLst>
              <a:ext uri="{FF2B5EF4-FFF2-40B4-BE49-F238E27FC236}">
                <a16:creationId xmlns:a16="http://schemas.microsoft.com/office/drawing/2014/main" id="{EB905A34-05DA-41E0-B587-4F3BB33AA269}"/>
              </a:ext>
            </a:extLst>
          </p:cNvPr>
          <p:cNvSpPr txBox="1"/>
          <p:nvPr/>
        </p:nvSpPr>
        <p:spPr>
          <a:xfrm>
            <a:off x="352425" y="338621"/>
            <a:ext cx="6137182" cy="646331"/>
          </a:xfrm>
          <a:prstGeom prst="rect">
            <a:avLst/>
          </a:prstGeom>
          <a:noFill/>
        </p:spPr>
        <p:txBody>
          <a:bodyPr wrap="square" rtlCol="0">
            <a:spAutoFit/>
          </a:bodyPr>
          <a:lstStyle/>
          <a:p>
            <a:r>
              <a:rPr lang="en-GB" sz="3600" dirty="0">
                <a:latin typeface="Calibri Light (Headings)"/>
              </a:rPr>
              <a:t>How does it work</a:t>
            </a:r>
          </a:p>
        </p:txBody>
      </p:sp>
    </p:spTree>
    <p:extLst>
      <p:ext uri="{BB962C8B-B14F-4D97-AF65-F5344CB8AC3E}">
        <p14:creationId xmlns:p14="http://schemas.microsoft.com/office/powerpoint/2010/main" val="176389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758" y="1452925"/>
            <a:ext cx="7663868" cy="3953262"/>
          </a:xfrm>
        </p:spPr>
        <p:txBody>
          <a:bodyPr/>
          <a:lstStyle/>
          <a:p>
            <a:r>
              <a:rPr lang="en-GB" dirty="0">
                <a:gradFill>
                  <a:gsLst>
                    <a:gs pos="13869">
                      <a:schemeClr val="tx2"/>
                    </a:gs>
                    <a:gs pos="42000">
                      <a:schemeClr val="tx2"/>
                    </a:gs>
                  </a:gsLst>
                  <a:lin ang="5400000" scaled="0"/>
                </a:gradFill>
              </a:rPr>
              <a:t>Traffic Manager supports endpoints outside of Azure</a:t>
            </a:r>
          </a:p>
          <a:p>
            <a:pPr lvl="1">
              <a:lnSpc>
                <a:spcPct val="100000"/>
              </a:lnSpc>
            </a:pPr>
            <a:r>
              <a:rPr lang="en-GB" sz="1800" dirty="0"/>
              <a:t>Simply specify an arbitrary DNS name, e.g. mysite.tailwindtraders.com</a:t>
            </a:r>
          </a:p>
          <a:p>
            <a:pPr lvl="1">
              <a:lnSpc>
                <a:spcPct val="100000"/>
              </a:lnSpc>
            </a:pPr>
            <a:r>
              <a:rPr lang="en-GB" sz="1800" dirty="0"/>
              <a:t>Works with all traffic-routing methods</a:t>
            </a:r>
          </a:p>
          <a:p>
            <a:r>
              <a:rPr lang="en-GB" dirty="0">
                <a:gradFill>
                  <a:gsLst>
                    <a:gs pos="13869">
                      <a:schemeClr val="tx2"/>
                    </a:gs>
                    <a:gs pos="42000">
                      <a:schemeClr val="tx2"/>
                    </a:gs>
                  </a:gsLst>
                  <a:lin ang="5400000" scaled="0"/>
                </a:gradFill>
              </a:rPr>
              <a:t>Enables a variety of ‘hybrid’ scenarios</a:t>
            </a:r>
          </a:p>
          <a:p>
            <a:pPr lvl="1">
              <a:lnSpc>
                <a:spcPct val="100000"/>
              </a:lnSpc>
            </a:pPr>
            <a:r>
              <a:rPr lang="en-GB" sz="1800" dirty="0"/>
              <a:t>Smooth migration from on-premises to Cloud</a:t>
            </a:r>
          </a:p>
          <a:p>
            <a:pPr lvl="1">
              <a:lnSpc>
                <a:spcPct val="100000"/>
              </a:lnSpc>
            </a:pPr>
            <a:r>
              <a:rPr lang="en-GB" sz="1800" dirty="0"/>
              <a:t>Geo-expansion of existing applications</a:t>
            </a:r>
          </a:p>
          <a:p>
            <a:pPr lvl="1">
              <a:lnSpc>
                <a:spcPct val="100000"/>
              </a:lnSpc>
            </a:pPr>
            <a:r>
              <a:rPr lang="en-GB" sz="1800" dirty="0"/>
              <a:t>Burst-to-Cloud</a:t>
            </a:r>
          </a:p>
          <a:p>
            <a:pPr lvl="1">
              <a:lnSpc>
                <a:spcPct val="100000"/>
              </a:lnSpc>
            </a:pPr>
            <a:r>
              <a:rPr lang="en-GB" sz="1800" dirty="0"/>
              <a:t>Failover-to-Cloud</a:t>
            </a:r>
          </a:p>
        </p:txBody>
      </p:sp>
      <p:sp>
        <p:nvSpPr>
          <p:cNvPr id="2" name="Title 1"/>
          <p:cNvSpPr>
            <a:spLocks noGrp="1"/>
          </p:cNvSpPr>
          <p:nvPr>
            <p:ph type="title"/>
          </p:nvPr>
        </p:nvSpPr>
        <p:spPr/>
        <p:txBody>
          <a:bodyPr/>
          <a:lstStyle/>
          <a:p>
            <a:endParaRPr lang="en-US" dirty="0"/>
          </a:p>
        </p:txBody>
      </p:sp>
      <p:cxnSp>
        <p:nvCxnSpPr>
          <p:cNvPr id="31" name="Elbow Connector 30"/>
          <p:cNvCxnSpPr>
            <a:cxnSpLocks/>
          </p:cNvCxnSpPr>
          <p:nvPr/>
        </p:nvCxnSpPr>
        <p:spPr>
          <a:xfrm rot="5400000">
            <a:off x="9022089" y="2468552"/>
            <a:ext cx="878494" cy="1001310"/>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p:cNvCxnSpPr>
          <p:nvPr/>
        </p:nvCxnSpPr>
        <p:spPr>
          <a:xfrm rot="16200000" flipH="1">
            <a:off x="10036072" y="2464373"/>
            <a:ext cx="870645" cy="1001819"/>
          </a:xfrm>
          <a:prstGeom prst="bentConnector3">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77232" y="4233103"/>
            <a:ext cx="1515097" cy="338554"/>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Azure Endpoint</a:t>
            </a:r>
          </a:p>
        </p:txBody>
      </p:sp>
      <p:sp>
        <p:nvSpPr>
          <p:cNvPr id="38" name="TextBox 37"/>
          <p:cNvSpPr txBox="1"/>
          <p:nvPr/>
        </p:nvSpPr>
        <p:spPr>
          <a:xfrm>
            <a:off x="10214754" y="4233103"/>
            <a:ext cx="1515097" cy="584775"/>
          </a:xfrm>
          <a:prstGeom prst="rect">
            <a:avLst/>
          </a:prstGeom>
          <a:noFill/>
        </p:spPr>
        <p:txBody>
          <a:bodyPr wrap="square" rtlCol="0">
            <a:spAutoFit/>
          </a:bodyPr>
          <a:lstStyle/>
          <a:p>
            <a:pPr algn="ctr"/>
            <a:r>
              <a:rPr lang="en-US" sz="1600" dirty="0">
                <a:solidFill>
                  <a:schemeClr val="accent1"/>
                </a:solidFill>
                <a:ea typeface="Segoe UI" panose="020B0502040204020203" pitchFamily="34" charset="0"/>
                <a:cs typeface="Segoe UI" panose="020B0502040204020203" pitchFamily="34" charset="0"/>
              </a:rPr>
              <a:t>On-Premises Endpoint</a:t>
            </a:r>
          </a:p>
        </p:txBody>
      </p:sp>
      <p:sp>
        <p:nvSpPr>
          <p:cNvPr id="39" name="TextBox 38"/>
          <p:cNvSpPr txBox="1"/>
          <p:nvPr/>
        </p:nvSpPr>
        <p:spPr>
          <a:xfrm>
            <a:off x="10298259" y="1815129"/>
            <a:ext cx="1515097" cy="584775"/>
          </a:xfrm>
          <a:prstGeom prst="rect">
            <a:avLst/>
          </a:prstGeom>
          <a:noFill/>
        </p:spPr>
        <p:txBody>
          <a:bodyPr wrap="square" rtlCol="0">
            <a:spAutoFit/>
          </a:bodyPr>
          <a:lstStyle/>
          <a:p>
            <a:pPr algn="ctr"/>
            <a:r>
              <a:rPr lang="en-US" sz="1600">
                <a:solidFill>
                  <a:prstClr val="white"/>
                </a:solidFill>
                <a:ea typeface="Segoe UI" panose="020B0502040204020203" pitchFamily="34" charset="0"/>
                <a:cs typeface="Segoe UI" panose="020B0502040204020203" pitchFamily="34" charset="0"/>
              </a:rPr>
              <a:t>Traffic Manager</a:t>
            </a:r>
          </a:p>
        </p:txBody>
      </p:sp>
      <p:pic>
        <p:nvPicPr>
          <p:cNvPr id="33" name="Graphic 32">
            <a:extLst>
              <a:ext uri="{FF2B5EF4-FFF2-40B4-BE49-F238E27FC236}">
                <a16:creationId xmlns:a16="http://schemas.microsoft.com/office/drawing/2014/main" id="{71CF8C9F-B6B9-4B70-9661-03B2FAB52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34" name="Group 33">
            <a:extLst>
              <a:ext uri="{FF2B5EF4-FFF2-40B4-BE49-F238E27FC236}">
                <a16:creationId xmlns:a16="http://schemas.microsoft.com/office/drawing/2014/main" id="{18D50341-D808-49E7-917B-EADDAA4DE155}"/>
              </a:ext>
            </a:extLst>
          </p:cNvPr>
          <p:cNvGrpSpPr/>
          <p:nvPr/>
        </p:nvGrpSpPr>
        <p:grpSpPr>
          <a:xfrm>
            <a:off x="0" y="6497955"/>
            <a:ext cx="12192000" cy="360045"/>
            <a:chOff x="0" y="6497955"/>
            <a:chExt cx="12192000" cy="360045"/>
          </a:xfrm>
        </p:grpSpPr>
        <p:sp>
          <p:nvSpPr>
            <p:cNvPr id="35" name="bk object 17">
              <a:extLst>
                <a:ext uri="{FF2B5EF4-FFF2-40B4-BE49-F238E27FC236}">
                  <a16:creationId xmlns:a16="http://schemas.microsoft.com/office/drawing/2014/main" id="{71E355B7-57BF-4193-AE49-A7BE3F0DB315}"/>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36" name="TextBox 35">
              <a:extLst>
                <a:ext uri="{FF2B5EF4-FFF2-40B4-BE49-F238E27FC236}">
                  <a16:creationId xmlns:a16="http://schemas.microsoft.com/office/drawing/2014/main" id="{41E3F63B-AFDF-441F-ACAA-F4D72F0B009C}"/>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pic>
        <p:nvPicPr>
          <p:cNvPr id="3" name="Graphic 2">
            <a:extLst>
              <a:ext uri="{FF2B5EF4-FFF2-40B4-BE49-F238E27FC236}">
                <a16:creationId xmlns:a16="http://schemas.microsoft.com/office/drawing/2014/main" id="{47404DF2-0E24-4ECB-AB97-451E1D5825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9183" y="1727356"/>
            <a:ext cx="802603" cy="802603"/>
          </a:xfrm>
          <a:prstGeom prst="rect">
            <a:avLst/>
          </a:prstGeom>
        </p:spPr>
      </p:pic>
      <p:sp>
        <p:nvSpPr>
          <p:cNvPr id="4" name="TextBox 3">
            <a:extLst>
              <a:ext uri="{FF2B5EF4-FFF2-40B4-BE49-F238E27FC236}">
                <a16:creationId xmlns:a16="http://schemas.microsoft.com/office/drawing/2014/main" id="{4F4A5AAC-98AE-4B9E-B6EA-D41AB600088C}"/>
              </a:ext>
            </a:extLst>
          </p:cNvPr>
          <p:cNvSpPr txBox="1"/>
          <p:nvPr/>
        </p:nvSpPr>
        <p:spPr>
          <a:xfrm>
            <a:off x="4712019" y="985838"/>
            <a:ext cx="45719" cy="45719"/>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B12BCF88-CA54-4E32-AFF1-0FB7322F3F91}"/>
              </a:ext>
            </a:extLst>
          </p:cNvPr>
          <p:cNvSpPr txBox="1"/>
          <p:nvPr/>
        </p:nvSpPr>
        <p:spPr>
          <a:xfrm>
            <a:off x="371475" y="238125"/>
            <a:ext cx="5619750" cy="646331"/>
          </a:xfrm>
          <a:prstGeom prst="rect">
            <a:avLst/>
          </a:prstGeom>
          <a:noFill/>
        </p:spPr>
        <p:txBody>
          <a:bodyPr wrap="square" rtlCol="0">
            <a:spAutoFit/>
          </a:bodyPr>
          <a:lstStyle/>
          <a:p>
            <a:r>
              <a:rPr lang="en-GB" sz="3600" dirty="0">
                <a:latin typeface="Calibri Light (Headings)"/>
              </a:rPr>
              <a:t>External Endpoints</a:t>
            </a:r>
          </a:p>
        </p:txBody>
      </p:sp>
      <p:pic>
        <p:nvPicPr>
          <p:cNvPr id="7" name="Picture 6" descr="Icon&#10;&#10;Description automatically generated">
            <a:extLst>
              <a:ext uri="{FF2B5EF4-FFF2-40B4-BE49-F238E27FC236}">
                <a16:creationId xmlns:a16="http://schemas.microsoft.com/office/drawing/2014/main" id="{CED382AB-FBC2-4D86-A929-3363A20735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3925" y="3429000"/>
            <a:ext cx="838450" cy="838450"/>
          </a:xfrm>
          <a:prstGeom prst="rect">
            <a:avLst/>
          </a:prstGeom>
        </p:spPr>
      </p:pic>
      <p:pic>
        <p:nvPicPr>
          <p:cNvPr id="9" name="Graphic 8" descr="Server with solid fill">
            <a:extLst>
              <a:ext uri="{FF2B5EF4-FFF2-40B4-BE49-F238E27FC236}">
                <a16:creationId xmlns:a16="http://schemas.microsoft.com/office/drawing/2014/main" id="{6E93234F-8A5D-411D-AC0D-91E726C51D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3598" y="3318703"/>
            <a:ext cx="914400" cy="914400"/>
          </a:xfrm>
          <a:prstGeom prst="rect">
            <a:avLst/>
          </a:prstGeom>
        </p:spPr>
      </p:pic>
    </p:spTree>
    <p:extLst>
      <p:ext uri="{BB962C8B-B14F-4D97-AF65-F5344CB8AC3E}">
        <p14:creationId xmlns:p14="http://schemas.microsoft.com/office/powerpoint/2010/main" val="284680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View</a:t>
            </a:r>
          </a:p>
        </p:txBody>
      </p:sp>
      <p:pic>
        <p:nvPicPr>
          <p:cNvPr id="184" name="Graphic 183">
            <a:extLst>
              <a:ext uri="{FF2B5EF4-FFF2-40B4-BE49-F238E27FC236}">
                <a16:creationId xmlns:a16="http://schemas.microsoft.com/office/drawing/2014/main" id="{EBF0108B-BCF0-4331-BBCC-D4C449E6D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grpSp>
        <p:nvGrpSpPr>
          <p:cNvPr id="185" name="Group 184">
            <a:extLst>
              <a:ext uri="{FF2B5EF4-FFF2-40B4-BE49-F238E27FC236}">
                <a16:creationId xmlns:a16="http://schemas.microsoft.com/office/drawing/2014/main" id="{64700272-0389-48CF-93EE-80771B77587C}"/>
              </a:ext>
            </a:extLst>
          </p:cNvPr>
          <p:cNvGrpSpPr/>
          <p:nvPr/>
        </p:nvGrpSpPr>
        <p:grpSpPr>
          <a:xfrm>
            <a:off x="0" y="6497955"/>
            <a:ext cx="12192000" cy="360045"/>
            <a:chOff x="0" y="6497955"/>
            <a:chExt cx="12192000" cy="360045"/>
          </a:xfrm>
        </p:grpSpPr>
        <p:sp>
          <p:nvSpPr>
            <p:cNvPr id="186" name="bk object 17">
              <a:extLst>
                <a:ext uri="{FF2B5EF4-FFF2-40B4-BE49-F238E27FC236}">
                  <a16:creationId xmlns:a16="http://schemas.microsoft.com/office/drawing/2014/main" id="{5AEA61AA-3DF4-459B-AE9F-4F76E76C6B81}"/>
                </a:ext>
              </a:extLst>
            </p:cNvPr>
            <p:cNvSpPr/>
            <p:nvPr/>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187" name="TextBox 186">
              <a:extLst>
                <a:ext uri="{FF2B5EF4-FFF2-40B4-BE49-F238E27FC236}">
                  <a16:creationId xmlns:a16="http://schemas.microsoft.com/office/drawing/2014/main" id="{C0ACB514-D1AE-4187-B6E0-8D9A7D62FAA6}"/>
                </a:ext>
              </a:extLst>
            </p:cNvPr>
            <p:cNvSpPr txBox="1"/>
            <p:nvPr/>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dirty="0">
                  <a:latin typeface="Segoe UI Semibold" charset="0"/>
                </a:rPr>
                <a:t>Microsoft Azure    </a:t>
              </a:r>
              <a:r>
                <a:rPr lang="en-US" sz="1100" b="0" i="0" kern="0" spc="-20" baseline="0" dirty="0">
                  <a:latin typeface="Segoe UI Semilight" panose="020B0402040204020203" pitchFamily="34" charset="0"/>
                  <a:cs typeface="Segoe UI Semilight" panose="020B0402040204020203" pitchFamily="34" charset="0"/>
                </a:rPr>
                <a:t>|  @</a:t>
              </a:r>
              <a:r>
                <a:rPr lang="en-US" sz="1100" b="0" i="0" kern="0" spc="-20" baseline="0" dirty="0" err="1">
                  <a:latin typeface="Segoe UI Semilight" panose="020B0402040204020203" pitchFamily="34" charset="0"/>
                  <a:cs typeface="Segoe UI Semilight" panose="020B0402040204020203" pitchFamily="34" charset="0"/>
                </a:rPr>
                <a:t>Techielass</a:t>
              </a:r>
              <a:endParaRPr lang="en-US" sz="1100" b="0" i="0" kern="0" spc="-20" baseline="0" dirty="0">
                <a:latin typeface="Segoe UI Semilight" panose="020B0402040204020203" pitchFamily="34" charset="0"/>
                <a:ea typeface="Segoe UI Semilight" charset="0"/>
                <a:cs typeface="Segoe UI Semilight" panose="020B0402040204020203" pitchFamily="34" charset="0"/>
              </a:endParaRPr>
            </a:p>
          </p:txBody>
        </p:sp>
      </p:grpSp>
      <p:sp>
        <p:nvSpPr>
          <p:cNvPr id="10" name="TextBox 9">
            <a:extLst>
              <a:ext uri="{FF2B5EF4-FFF2-40B4-BE49-F238E27FC236}">
                <a16:creationId xmlns:a16="http://schemas.microsoft.com/office/drawing/2014/main" id="{8D53BC0C-22D7-4BF8-A0F2-211765515FAD}"/>
              </a:ext>
            </a:extLst>
          </p:cNvPr>
          <p:cNvSpPr txBox="1"/>
          <p:nvPr/>
        </p:nvSpPr>
        <p:spPr>
          <a:xfrm>
            <a:off x="381118" y="1537570"/>
            <a:ext cx="6762426" cy="1631216"/>
          </a:xfrm>
          <a:prstGeom prst="rect">
            <a:avLst/>
          </a:prstGeom>
          <a:noFill/>
        </p:spPr>
        <p:txBody>
          <a:bodyPr wrap="square">
            <a:spAutoFit/>
          </a:bodyPr>
          <a:lstStyle/>
          <a:p>
            <a:pPr marL="0" indent="0">
              <a:buNone/>
            </a:pPr>
            <a:r>
              <a:rPr lang="en-US" sz="2800" b="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Use the data</a:t>
            </a:r>
          </a:p>
          <a:p>
            <a:pPr marL="342900" lvl="1" indent="-342900">
              <a:buFont typeface="Wingdings" panose="05000000000000000000" pitchFamily="2" charset="2"/>
              <a:buChar char="ü"/>
            </a:pPr>
            <a:r>
              <a:rPr lang="en-US" sz="2400" dirty="0"/>
              <a:t>Understand more about your users</a:t>
            </a:r>
          </a:p>
          <a:p>
            <a:pPr marL="342900" lvl="1" indent="-342900">
              <a:buFont typeface="Wingdings" panose="05000000000000000000" pitchFamily="2" charset="2"/>
              <a:buChar char="ü"/>
            </a:pPr>
            <a:r>
              <a:rPr lang="en-US" sz="2400" dirty="0"/>
              <a:t>Understand </a:t>
            </a:r>
            <a:r>
              <a:rPr lang="en-US" sz="2400" dirty="0">
                <a:solidFill>
                  <a:srgbClr val="007EBA"/>
                </a:solidFill>
              </a:rPr>
              <a:t>your user’s </a:t>
            </a:r>
            <a:r>
              <a:rPr lang="en-US" sz="2400" dirty="0"/>
              <a:t>experience</a:t>
            </a:r>
          </a:p>
          <a:p>
            <a:pPr marL="342900" lvl="1" indent="-342900">
              <a:buFont typeface="Wingdings" panose="05000000000000000000" pitchFamily="2" charset="2"/>
              <a:buChar char="ü"/>
            </a:pPr>
            <a:r>
              <a:rPr lang="en-US" sz="2400" dirty="0"/>
              <a:t>Make informed decisions</a:t>
            </a:r>
          </a:p>
        </p:txBody>
      </p:sp>
      <p:pic>
        <p:nvPicPr>
          <p:cNvPr id="4" name="Picture 3">
            <a:extLst>
              <a:ext uri="{FF2B5EF4-FFF2-40B4-BE49-F238E27FC236}">
                <a16:creationId xmlns:a16="http://schemas.microsoft.com/office/drawing/2014/main" id="{79267FD3-AE5B-4F97-BAA3-FF38787EE49C}"/>
              </a:ext>
            </a:extLst>
          </p:cNvPr>
          <p:cNvPicPr>
            <a:picLocks noChangeAspect="1"/>
          </p:cNvPicPr>
          <p:nvPr/>
        </p:nvPicPr>
        <p:blipFill rotWithShape="1">
          <a:blip r:embed="rId5"/>
          <a:srcRect t="10829" r="47"/>
          <a:stretch/>
        </p:blipFill>
        <p:spPr>
          <a:xfrm>
            <a:off x="4977736" y="2817183"/>
            <a:ext cx="6996056" cy="3504305"/>
          </a:xfrm>
          <a:prstGeom prst="rect">
            <a:avLst/>
          </a:prstGeom>
        </p:spPr>
      </p:pic>
      <p:sp>
        <p:nvSpPr>
          <p:cNvPr id="3" name="TextBox 2">
            <a:extLst>
              <a:ext uri="{FF2B5EF4-FFF2-40B4-BE49-F238E27FC236}">
                <a16:creationId xmlns:a16="http://schemas.microsoft.com/office/drawing/2014/main" id="{975C8FE5-2AD6-4515-9678-00B4E049760E}"/>
              </a:ext>
            </a:extLst>
          </p:cNvPr>
          <p:cNvSpPr txBox="1"/>
          <p:nvPr/>
        </p:nvSpPr>
        <p:spPr>
          <a:xfrm>
            <a:off x="289034" y="237376"/>
            <a:ext cx="4782207" cy="646331"/>
          </a:xfrm>
          <a:prstGeom prst="rect">
            <a:avLst/>
          </a:prstGeom>
          <a:noFill/>
        </p:spPr>
        <p:txBody>
          <a:bodyPr wrap="square" rtlCol="0">
            <a:spAutoFit/>
          </a:bodyPr>
          <a:lstStyle/>
          <a:p>
            <a:r>
              <a:rPr lang="en-GB" sz="3600" dirty="0">
                <a:latin typeface="Calibri Light (Headings)"/>
              </a:rPr>
              <a:t>Traffic View</a:t>
            </a:r>
          </a:p>
        </p:txBody>
      </p:sp>
    </p:spTree>
    <p:extLst>
      <p:ext uri="{BB962C8B-B14F-4D97-AF65-F5344CB8AC3E}">
        <p14:creationId xmlns:p14="http://schemas.microsoft.com/office/powerpoint/2010/main" val="259771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pic>
        <p:nvPicPr>
          <p:cNvPr id="10" name="Picture 9" descr="Icon&#10;&#10;Description automatically generated">
            <a:extLst>
              <a:ext uri="{FF2B5EF4-FFF2-40B4-BE49-F238E27FC236}">
                <a16:creationId xmlns:a16="http://schemas.microsoft.com/office/drawing/2014/main" id="{17D5A878-4E7C-41C1-8D94-8CA88F3ED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619" y="3630168"/>
            <a:ext cx="2512384" cy="2512384"/>
          </a:xfrm>
          <a:prstGeom prst="rect">
            <a:avLst/>
          </a:prstGeom>
        </p:spPr>
      </p:pic>
      <p:pic>
        <p:nvPicPr>
          <p:cNvPr id="12" name="Picture 11" descr="Icon&#10;&#10;Description automatically generated">
            <a:extLst>
              <a:ext uri="{FF2B5EF4-FFF2-40B4-BE49-F238E27FC236}">
                <a16:creationId xmlns:a16="http://schemas.microsoft.com/office/drawing/2014/main" id="{024AEBE4-D2FC-4A98-9164-0D1794F95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870" y="4957946"/>
            <a:ext cx="1065734" cy="1065734"/>
          </a:xfrm>
          <a:prstGeom prst="rect">
            <a:avLst/>
          </a:prstGeom>
        </p:spPr>
      </p:pic>
      <p:pic>
        <p:nvPicPr>
          <p:cNvPr id="16" name="Picture 15" descr="Icon&#10;&#10;Description automatically generated">
            <a:extLst>
              <a:ext uri="{FF2B5EF4-FFF2-40B4-BE49-F238E27FC236}">
                <a16:creationId xmlns:a16="http://schemas.microsoft.com/office/drawing/2014/main" id="{18215186-AA03-4657-AC97-38B1B512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294" y="5235314"/>
            <a:ext cx="1065734" cy="1065734"/>
          </a:xfrm>
          <a:prstGeom prst="rect">
            <a:avLst/>
          </a:prstGeom>
        </p:spPr>
      </p:pic>
      <p:pic>
        <p:nvPicPr>
          <p:cNvPr id="18" name="Picture 17" descr="Icon&#10;&#10;Description automatically generated">
            <a:extLst>
              <a:ext uri="{FF2B5EF4-FFF2-40B4-BE49-F238E27FC236}">
                <a16:creationId xmlns:a16="http://schemas.microsoft.com/office/drawing/2014/main" id="{A7597551-5ED4-48A6-A2F9-853D003C3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972" y="4957946"/>
            <a:ext cx="1065734" cy="1065734"/>
          </a:xfrm>
          <a:prstGeom prst="rect">
            <a:avLst/>
          </a:prstGeom>
        </p:spPr>
      </p:pic>
      <p:pic>
        <p:nvPicPr>
          <p:cNvPr id="20" name="Picture 19" descr="Icon&#10;&#10;Description automatically generated">
            <a:extLst>
              <a:ext uri="{FF2B5EF4-FFF2-40B4-BE49-F238E27FC236}">
                <a16:creationId xmlns:a16="http://schemas.microsoft.com/office/drawing/2014/main" id="{E7DB6353-1FA7-473E-8C27-06F6A515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396" y="5235314"/>
            <a:ext cx="1065734" cy="1065734"/>
          </a:xfrm>
          <a:prstGeom prst="rect">
            <a:avLst/>
          </a:prstGeom>
        </p:spPr>
      </p:pic>
      <p:pic>
        <p:nvPicPr>
          <p:cNvPr id="22" name="Picture 21" descr="Icon&#10;&#10;Description automatically generated">
            <a:extLst>
              <a:ext uri="{FF2B5EF4-FFF2-40B4-BE49-F238E27FC236}">
                <a16:creationId xmlns:a16="http://schemas.microsoft.com/office/drawing/2014/main" id="{B986B6FE-8A51-4D15-B9D7-A303400A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807" y="3870916"/>
            <a:ext cx="2512384" cy="2512384"/>
          </a:xfrm>
          <a:prstGeom prst="rect">
            <a:avLst/>
          </a:prstGeom>
        </p:spPr>
      </p:pic>
      <p:pic>
        <p:nvPicPr>
          <p:cNvPr id="24" name="Picture 23" descr="Icon&#10;&#10;Description automatically generated">
            <a:extLst>
              <a:ext uri="{FF2B5EF4-FFF2-40B4-BE49-F238E27FC236}">
                <a16:creationId xmlns:a16="http://schemas.microsoft.com/office/drawing/2014/main" id="{D120884F-0E25-4979-8C35-59626ACBE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26643"/>
            <a:ext cx="2512384" cy="2512384"/>
          </a:xfrm>
          <a:prstGeom prst="rect">
            <a:avLst/>
          </a:prstGeom>
        </p:spPr>
      </p:pic>
      <p:sp>
        <p:nvSpPr>
          <p:cNvPr id="6" name="TextBox 5">
            <a:extLst>
              <a:ext uri="{FF2B5EF4-FFF2-40B4-BE49-F238E27FC236}">
                <a16:creationId xmlns:a16="http://schemas.microsoft.com/office/drawing/2014/main" id="{CA36E208-6A91-47FA-9451-64C8AFC6F55C}"/>
              </a:ext>
            </a:extLst>
          </p:cNvPr>
          <p:cNvSpPr txBox="1"/>
          <p:nvPr/>
        </p:nvSpPr>
        <p:spPr>
          <a:xfrm rot="20832837">
            <a:off x="2439003" y="1014547"/>
            <a:ext cx="6910867" cy="3631763"/>
          </a:xfrm>
          <a:prstGeom prst="rect">
            <a:avLst/>
          </a:prstGeom>
          <a:noFill/>
        </p:spPr>
        <p:txBody>
          <a:bodyPr wrap="none" rtlCol="0">
            <a:spAutoFit/>
          </a:bodyPr>
          <a:lstStyle/>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Server</a:t>
            </a:r>
          </a:p>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management</a:t>
            </a:r>
          </a:p>
        </p:txBody>
      </p:sp>
    </p:spTree>
    <p:extLst>
      <p:ext uri="{BB962C8B-B14F-4D97-AF65-F5344CB8AC3E}">
        <p14:creationId xmlns:p14="http://schemas.microsoft.com/office/powerpoint/2010/main" val="173810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430C41-C5D6-4957-98A0-FE18CA0BB838}"/>
              </a:ext>
            </a:extLst>
          </p:cNvPr>
          <p:cNvSpPr>
            <a:spLocks noGrp="1"/>
          </p:cNvSpPr>
          <p:nvPr>
            <p:ph type="title" idx="4294967295"/>
          </p:nvPr>
        </p:nvSpPr>
        <p:spPr>
          <a:xfrm>
            <a:off x="406899" y="325565"/>
            <a:ext cx="11306175" cy="433387"/>
          </a:xfrm>
        </p:spPr>
        <p:txBody>
          <a:bodyPr/>
          <a:lstStyle/>
          <a:p>
            <a:r>
              <a:rPr lang="en-US" sz="3600" dirty="0">
                <a:solidFill>
                  <a:srgbClr val="007EBA"/>
                </a:solidFill>
                <a:latin typeface="Calibri Light (Headings)"/>
              </a:rPr>
              <a:t>Windows Admin Center</a:t>
            </a:r>
          </a:p>
        </p:txBody>
      </p:sp>
      <p:sp>
        <p:nvSpPr>
          <p:cNvPr id="10" name="Text Placeholder 2">
            <a:extLst>
              <a:ext uri="{FF2B5EF4-FFF2-40B4-BE49-F238E27FC236}">
                <a16:creationId xmlns:a16="http://schemas.microsoft.com/office/drawing/2014/main" id="{E4DE93D7-3D4F-4181-93A5-13E22822744E}"/>
              </a:ext>
            </a:extLst>
          </p:cNvPr>
          <p:cNvSpPr txBox="1">
            <a:spLocks/>
          </p:cNvSpPr>
          <p:nvPr/>
        </p:nvSpPr>
        <p:spPr>
          <a:xfrm>
            <a:off x="406899" y="1138489"/>
            <a:ext cx="10382051" cy="584774"/>
          </a:xfrm>
          <a:prstGeom prst="rect">
            <a:avLst/>
          </a:prstGeom>
        </p:spPr>
        <p:txBody>
          <a:bodyPr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i="0" u="none" strike="noStrike" kern="1200" cap="none" spc="-49" normalizeH="0" baseline="0" noProof="0" dirty="0">
                <a:ln>
                  <a:noFill/>
                </a:ln>
                <a:solidFill>
                  <a:schemeClr val="tx1"/>
                </a:solidFill>
                <a:effectLst/>
                <a:uLnTx/>
                <a:uFillTx/>
                <a:latin typeface="Segoe UI Semibold"/>
                <a:ea typeface="+mn-ea"/>
                <a:cs typeface="+mn-cs"/>
              </a:rPr>
              <a:t>Remote management tool for Windows Servers running anywhere—physical, virtual, </a:t>
            </a:r>
            <a:br>
              <a:rPr kumimoji="0" lang="en-US" sz="1600" i="0" u="none" strike="noStrike" kern="1200" cap="none" spc="-49" normalizeH="0" baseline="0" noProof="0" dirty="0">
                <a:ln>
                  <a:noFill/>
                </a:ln>
                <a:solidFill>
                  <a:schemeClr val="tx1"/>
                </a:solidFill>
                <a:effectLst/>
                <a:uLnTx/>
                <a:uFillTx/>
                <a:latin typeface="Segoe UI Semibold"/>
                <a:ea typeface="+mn-ea"/>
                <a:cs typeface="+mn-cs"/>
              </a:rPr>
            </a:br>
            <a:r>
              <a:rPr kumimoji="0" lang="en-US" sz="1600" i="0" u="none" strike="noStrike" kern="1200" cap="none" spc="-49" normalizeH="0" baseline="0" noProof="0" dirty="0">
                <a:ln>
                  <a:noFill/>
                </a:ln>
                <a:solidFill>
                  <a:schemeClr val="tx1"/>
                </a:solidFill>
                <a:effectLst/>
                <a:uLnTx/>
                <a:uFillTx/>
                <a:latin typeface="Segoe UI Semibold"/>
                <a:ea typeface="+mn-ea"/>
                <a:cs typeface="+mn-cs"/>
              </a:rPr>
              <a:t>on-premises, in Azure, or in a hosted environment—at no additional cost</a:t>
            </a:r>
          </a:p>
        </p:txBody>
      </p:sp>
      <p:sp>
        <p:nvSpPr>
          <p:cNvPr id="20" name="Rectangle 19">
            <a:extLst>
              <a:ext uri="{FF2B5EF4-FFF2-40B4-BE49-F238E27FC236}">
                <a16:creationId xmlns:a16="http://schemas.microsoft.com/office/drawing/2014/main" id="{A2EEB453-806F-4B69-9060-2BE1DD538A07}"/>
              </a:ext>
            </a:extLst>
          </p:cNvPr>
          <p:cNvSpPr/>
          <p:nvPr/>
        </p:nvSpPr>
        <p:spPr>
          <a:xfrm>
            <a:off x="4401425" y="5907175"/>
            <a:ext cx="338915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http://aka.ms/WACDownload</a:t>
            </a:r>
            <a:endParaRPr kumimoji="0" lang="en-US" sz="1600" b="1" i="0" u="none" strike="noStrike" kern="0" cap="none" spc="0" normalizeH="0" baseline="0" noProof="0" dirty="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15238E63-4F0A-4A3B-9DF1-E213A2AE5E7F}"/>
              </a:ext>
            </a:extLst>
          </p:cNvPr>
          <p:cNvGrpSpPr/>
          <p:nvPr/>
        </p:nvGrpSpPr>
        <p:grpSpPr>
          <a:xfrm>
            <a:off x="0" y="6494753"/>
            <a:ext cx="12192000" cy="472960"/>
            <a:chOff x="0" y="6494753"/>
            <a:chExt cx="12192000" cy="472960"/>
          </a:xfrm>
        </p:grpSpPr>
        <p:sp>
          <p:nvSpPr>
            <p:cNvPr id="40" name="Rectangle 39">
              <a:extLst>
                <a:ext uri="{FF2B5EF4-FFF2-40B4-BE49-F238E27FC236}">
                  <a16:creationId xmlns:a16="http://schemas.microsoft.com/office/drawing/2014/main" id="{CE93EC19-4603-4015-B83C-6E8E9669C77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E8993F16-B6F5-4750-8889-3D42545ABCF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3" name="Picture 2" descr="Graphical user interface&#10;&#10;Description automatically generated">
            <a:extLst>
              <a:ext uri="{FF2B5EF4-FFF2-40B4-BE49-F238E27FC236}">
                <a16:creationId xmlns:a16="http://schemas.microsoft.com/office/drawing/2014/main" id="{FD52F6BB-5CF7-4E26-BD79-3981661BBCB2}"/>
              </a:ext>
            </a:extLst>
          </p:cNvPr>
          <p:cNvPicPr>
            <a:picLocks noChangeAspect="1"/>
          </p:cNvPicPr>
          <p:nvPr/>
        </p:nvPicPr>
        <p:blipFill rotWithShape="1">
          <a:blip r:embed="rId4">
            <a:extLst>
              <a:ext uri="{28A0092B-C50C-407E-A947-70E740481C1C}">
                <a14:useLocalDpi xmlns:a14="http://schemas.microsoft.com/office/drawing/2010/main" val="0"/>
              </a:ext>
            </a:extLst>
          </a:blip>
          <a:srcRect t="-100"/>
          <a:stretch/>
        </p:blipFill>
        <p:spPr>
          <a:xfrm>
            <a:off x="2263191" y="1885298"/>
            <a:ext cx="7665617" cy="4213750"/>
          </a:xfrm>
          <a:prstGeom prst="rect">
            <a:avLst/>
          </a:prstGeom>
        </p:spPr>
      </p:pic>
      <p:pic>
        <p:nvPicPr>
          <p:cNvPr id="4" name="Picture 3">
            <a:extLst>
              <a:ext uri="{FF2B5EF4-FFF2-40B4-BE49-F238E27FC236}">
                <a16:creationId xmlns:a16="http://schemas.microsoft.com/office/drawing/2014/main" id="{AECB4653-420F-4A44-87F3-2278DD8F7365}"/>
              </a:ext>
            </a:extLst>
          </p:cNvPr>
          <p:cNvPicPr>
            <a:picLocks noChangeAspect="1"/>
          </p:cNvPicPr>
          <p:nvPr/>
        </p:nvPicPr>
        <p:blipFill>
          <a:blip r:embed="rId5"/>
          <a:stretch>
            <a:fillRect/>
          </a:stretch>
        </p:blipFill>
        <p:spPr>
          <a:xfrm>
            <a:off x="11005855" y="163449"/>
            <a:ext cx="1009551" cy="1033652"/>
          </a:xfrm>
          <a:prstGeom prst="rect">
            <a:avLst/>
          </a:prstGeom>
        </p:spPr>
      </p:pic>
    </p:spTree>
    <p:extLst>
      <p:ext uri="{BB962C8B-B14F-4D97-AF65-F5344CB8AC3E}">
        <p14:creationId xmlns:p14="http://schemas.microsoft.com/office/powerpoint/2010/main" val="375588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C27CF-2D05-47AF-9029-01F5118DF0E3}"/>
              </a:ext>
            </a:extLst>
          </p:cNvPr>
          <p:cNvSpPr>
            <a:spLocks noGrp="1"/>
          </p:cNvSpPr>
          <p:nvPr>
            <p:ph type="title"/>
          </p:nvPr>
        </p:nvSpPr>
        <p:spPr>
          <a:xfrm>
            <a:off x="405184" y="293050"/>
            <a:ext cx="11306469" cy="433580"/>
          </a:xfrm>
        </p:spPr>
        <p:txBody>
          <a:bodyPr/>
          <a:lstStyle/>
          <a:p>
            <a:r>
              <a:rPr lang="en-US" sz="3600" dirty="0">
                <a:solidFill>
                  <a:srgbClr val="007EBA"/>
                </a:solidFill>
                <a:latin typeface="Calibri Light (Headings)"/>
              </a:rPr>
              <a:t>Server management reimagined</a:t>
            </a:r>
          </a:p>
        </p:txBody>
      </p:sp>
      <p:sp>
        <p:nvSpPr>
          <p:cNvPr id="4" name="TextBox 3">
            <a:extLst>
              <a:ext uri="{FF2B5EF4-FFF2-40B4-BE49-F238E27FC236}">
                <a16:creationId xmlns:a16="http://schemas.microsoft.com/office/drawing/2014/main" id="{EB810C23-F124-48E6-A830-45E1BBC48946}"/>
              </a:ext>
            </a:extLst>
          </p:cNvPr>
          <p:cNvSpPr txBox="1"/>
          <p:nvPr/>
        </p:nvSpPr>
        <p:spPr>
          <a:xfrm>
            <a:off x="3760028" y="2927620"/>
            <a:ext cx="2133600" cy="162506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Streamline everyday tasks on premises</a:t>
            </a:r>
          </a:p>
        </p:txBody>
      </p:sp>
      <p:sp>
        <p:nvSpPr>
          <p:cNvPr id="9" name="TextBox 8">
            <a:extLst>
              <a:ext uri="{FF2B5EF4-FFF2-40B4-BE49-F238E27FC236}">
                <a16:creationId xmlns:a16="http://schemas.microsoft.com/office/drawing/2014/main" id="{A6551224-EA0F-4C1B-A5A7-2F7D31AFFC4F}"/>
              </a:ext>
            </a:extLst>
          </p:cNvPr>
          <p:cNvSpPr txBox="1"/>
          <p:nvPr/>
        </p:nvSpPr>
        <p:spPr>
          <a:xfrm>
            <a:off x="5937250" y="3260019"/>
            <a:ext cx="213360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Add hybrid capabilities</a:t>
            </a:r>
          </a:p>
        </p:txBody>
      </p:sp>
      <p:sp>
        <p:nvSpPr>
          <p:cNvPr id="5" name="Oval 4">
            <a:extLst>
              <a:ext uri="{FF2B5EF4-FFF2-40B4-BE49-F238E27FC236}">
                <a16:creationId xmlns:a16="http://schemas.microsoft.com/office/drawing/2014/main" id="{32BDC447-1105-4C76-83C5-D46B60D4A818}"/>
              </a:ext>
              <a:ext uri="{C183D7F6-B498-43B3-948B-1728B52AA6E4}">
                <adec:decorative xmlns:adec="http://schemas.microsoft.com/office/drawing/2017/decorative" val="1"/>
              </a:ext>
            </a:extLst>
          </p:cNvPr>
          <p:cNvSpPr/>
          <p:nvPr/>
        </p:nvSpPr>
        <p:spPr bwMode="auto">
          <a:xfrm>
            <a:off x="3601278"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745A7EE-E0B4-4496-96B1-F3CC41982FFD}"/>
              </a:ext>
              <a:ext uri="{C183D7F6-B498-43B3-948B-1728B52AA6E4}">
                <adec:decorative xmlns:adec="http://schemas.microsoft.com/office/drawing/2017/decorative" val="1"/>
              </a:ext>
            </a:extLst>
          </p:cNvPr>
          <p:cNvSpPr/>
          <p:nvPr/>
        </p:nvSpPr>
        <p:spPr bwMode="auto">
          <a:xfrm>
            <a:off x="5778500" y="2514600"/>
            <a:ext cx="2451100" cy="2451100"/>
          </a:xfrm>
          <a:prstGeom prst="ellips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AEC59B5-756C-4560-9640-347E7859C311}"/>
              </a:ext>
              <a:ext uri="{C183D7F6-B498-43B3-948B-1728B52AA6E4}">
                <adec:decorative xmlns:adec="http://schemas.microsoft.com/office/drawing/2017/decorative" val="1"/>
              </a:ext>
            </a:extLst>
          </p:cNvPr>
          <p:cNvGrpSpPr/>
          <p:nvPr/>
        </p:nvGrpSpPr>
        <p:grpSpPr>
          <a:xfrm>
            <a:off x="2603500" y="1676400"/>
            <a:ext cx="1671548" cy="4352328"/>
            <a:chOff x="2603500" y="1676400"/>
            <a:chExt cx="1671548" cy="4352328"/>
          </a:xfrm>
        </p:grpSpPr>
        <p:cxnSp>
          <p:nvCxnSpPr>
            <p:cNvPr id="8" name="Straight Connector 7">
              <a:extLst>
                <a:ext uri="{FF2B5EF4-FFF2-40B4-BE49-F238E27FC236}">
                  <a16:creationId xmlns:a16="http://schemas.microsoft.com/office/drawing/2014/main" id="{05721FD9-940F-4651-B91C-E4C10479C2F7}"/>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812BB26E-E780-4E15-98D2-B619DCF8339E}"/>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1147DF11-F0B4-414B-8D3F-C19A9693A810}"/>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6EBE80D6-8257-41A6-97EB-05515F5E7B66}"/>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4C6789E-70BB-4275-B130-296B3B14EA14}"/>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FB9E4B20-0D5F-4435-8D3A-5B3D444A13C0}"/>
              </a:ext>
              <a:ext uri="{C183D7F6-B498-43B3-948B-1728B52AA6E4}">
                <adec:decorative xmlns:adec="http://schemas.microsoft.com/office/drawing/2017/decorative" val="1"/>
              </a:ext>
            </a:extLst>
          </p:cNvPr>
          <p:cNvGrpSpPr/>
          <p:nvPr/>
        </p:nvGrpSpPr>
        <p:grpSpPr>
          <a:xfrm rot="10800000">
            <a:off x="7589078" y="1424301"/>
            <a:ext cx="1671548" cy="4352328"/>
            <a:chOff x="2603500" y="1676400"/>
            <a:chExt cx="1671548" cy="4352328"/>
          </a:xfrm>
        </p:grpSpPr>
        <p:cxnSp>
          <p:nvCxnSpPr>
            <p:cNvPr id="25" name="Straight Connector 24">
              <a:extLst>
                <a:ext uri="{FF2B5EF4-FFF2-40B4-BE49-F238E27FC236}">
                  <a16:creationId xmlns:a16="http://schemas.microsoft.com/office/drawing/2014/main" id="{E0FC2BB5-F4E7-43F9-8CFC-1415809DB66F}"/>
                </a:ext>
              </a:extLst>
            </p:cNvPr>
            <p:cNvCxnSpPr/>
            <p:nvPr/>
          </p:nvCxnSpPr>
          <p:spPr>
            <a:xfrm flipH="1" flipV="1">
              <a:off x="3276600" y="1676400"/>
              <a:ext cx="965200" cy="96520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A91EF000-85F5-45EE-BA6D-310A16927ACC}"/>
                </a:ext>
              </a:extLst>
            </p:cNvPr>
            <p:cNvCxnSpPr/>
            <p:nvPr/>
          </p:nvCxnSpPr>
          <p:spPr>
            <a:xfrm flipH="1" flipV="1">
              <a:off x="2743200" y="2603500"/>
              <a:ext cx="966028" cy="593019"/>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5892F97D-2C7D-4B26-9489-1EFE87FB675E}"/>
                </a:ext>
              </a:extLst>
            </p:cNvPr>
            <p:cNvCxnSpPr>
              <a:cxnSpLocks/>
            </p:cNvCxnSpPr>
            <p:nvPr/>
          </p:nvCxnSpPr>
          <p:spPr>
            <a:xfrm flipH="1">
              <a:off x="2603500" y="3765550"/>
              <a:ext cx="997778" cy="6350"/>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a:extLst>
                <a:ext uri="{FF2B5EF4-FFF2-40B4-BE49-F238E27FC236}">
                  <a16:creationId xmlns:a16="http://schemas.microsoft.com/office/drawing/2014/main" id="{98089B88-5278-4D88-980B-B5C1E3B2F7EB}"/>
                </a:ext>
              </a:extLst>
            </p:cNvPr>
            <p:cNvCxnSpPr>
              <a:cxnSpLocks/>
            </p:cNvCxnSpPr>
            <p:nvPr/>
          </p:nvCxnSpPr>
          <p:spPr>
            <a:xfrm flipH="1">
              <a:off x="2849473" y="4410539"/>
              <a:ext cx="988433" cy="65105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63F1B4E-A280-4C8D-A014-20C477092E63}"/>
                </a:ext>
              </a:extLst>
            </p:cNvPr>
            <p:cNvCxnSpPr/>
            <p:nvPr/>
          </p:nvCxnSpPr>
          <p:spPr>
            <a:xfrm flipH="1">
              <a:off x="3276600" y="4846683"/>
              <a:ext cx="998448" cy="1182045"/>
            </a:xfrm>
            <a:prstGeom prst="line">
              <a:avLst/>
            </a:prstGeom>
            <a:noFill/>
            <a:ln w="381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0" name="TextBox 29">
            <a:extLst>
              <a:ext uri="{FF2B5EF4-FFF2-40B4-BE49-F238E27FC236}">
                <a16:creationId xmlns:a16="http://schemas.microsoft.com/office/drawing/2014/main" id="{CEE3DB80-C876-4C29-AE7D-A99332866BF8}"/>
              </a:ext>
            </a:extLst>
          </p:cNvPr>
          <p:cNvSpPr txBox="1"/>
          <p:nvPr/>
        </p:nvSpPr>
        <p:spPr>
          <a:xfrm>
            <a:off x="769256" y="1274366"/>
            <a:ext cx="2525269" cy="8771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systems, including multiple versions of Windows Server</a:t>
            </a:r>
          </a:p>
        </p:txBody>
      </p:sp>
      <p:sp>
        <p:nvSpPr>
          <p:cNvPr id="31" name="TextBox 30">
            <a:extLst>
              <a:ext uri="{FF2B5EF4-FFF2-40B4-BE49-F238E27FC236}">
                <a16:creationId xmlns:a16="http://schemas.microsoft.com/office/drawing/2014/main" id="{252F950D-FC96-4D54-83EC-56D88F2AA09E}"/>
              </a:ext>
            </a:extLst>
          </p:cNvPr>
          <p:cNvSpPr txBox="1"/>
          <p:nvPr/>
        </p:nvSpPr>
        <p:spPr>
          <a:xfrm>
            <a:off x="1174079" y="2390406"/>
            <a:ext cx="16036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Apply updates</a:t>
            </a:r>
          </a:p>
        </p:txBody>
      </p:sp>
      <p:sp>
        <p:nvSpPr>
          <p:cNvPr id="32" name="TextBox 31">
            <a:extLst>
              <a:ext uri="{FF2B5EF4-FFF2-40B4-BE49-F238E27FC236}">
                <a16:creationId xmlns:a16="http://schemas.microsoft.com/office/drawing/2014/main" id="{7D20B3B4-4FC6-444D-8873-6EA3A4BBE7FD}"/>
              </a:ext>
            </a:extLst>
          </p:cNvPr>
          <p:cNvSpPr txBox="1"/>
          <p:nvPr/>
        </p:nvSpPr>
        <p:spPr>
          <a:xfrm>
            <a:off x="983245" y="3455444"/>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 server performance</a:t>
            </a:r>
          </a:p>
        </p:txBody>
      </p:sp>
      <p:sp>
        <p:nvSpPr>
          <p:cNvPr id="33" name="TextBox 32">
            <a:extLst>
              <a:ext uri="{FF2B5EF4-FFF2-40B4-BE49-F238E27FC236}">
                <a16:creationId xmlns:a16="http://schemas.microsoft.com/office/drawing/2014/main" id="{F4478C7E-B45C-472E-9ECE-C4AF73F3FFC4}"/>
              </a:ext>
            </a:extLst>
          </p:cNvPr>
          <p:cNvSpPr txBox="1"/>
          <p:nvPr/>
        </p:nvSpPr>
        <p:spPr>
          <a:xfrm>
            <a:off x="1174078" y="4802997"/>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Predict capacity needs</a:t>
            </a:r>
          </a:p>
        </p:txBody>
      </p:sp>
      <p:sp>
        <p:nvSpPr>
          <p:cNvPr id="34" name="TextBox 33">
            <a:extLst>
              <a:ext uri="{FF2B5EF4-FFF2-40B4-BE49-F238E27FC236}">
                <a16:creationId xmlns:a16="http://schemas.microsoft.com/office/drawing/2014/main" id="{681269E1-6420-4E28-8827-2B342D2B4874}"/>
              </a:ext>
            </a:extLst>
          </p:cNvPr>
          <p:cNvSpPr txBox="1"/>
          <p:nvPr/>
        </p:nvSpPr>
        <p:spPr>
          <a:xfrm>
            <a:off x="1658573" y="5628942"/>
            <a:ext cx="1603631"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Resolve server issues</a:t>
            </a:r>
          </a:p>
        </p:txBody>
      </p:sp>
      <p:sp>
        <p:nvSpPr>
          <p:cNvPr id="36" name="TextBox 35">
            <a:extLst>
              <a:ext uri="{FF2B5EF4-FFF2-40B4-BE49-F238E27FC236}">
                <a16:creationId xmlns:a16="http://schemas.microsoft.com/office/drawing/2014/main" id="{04B44735-179E-408D-8012-9909F19ED828}"/>
              </a:ext>
            </a:extLst>
          </p:cNvPr>
          <p:cNvSpPr txBox="1"/>
          <p:nvPr/>
        </p:nvSpPr>
        <p:spPr>
          <a:xfrm>
            <a:off x="8550826" y="115140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Bolster network security</a:t>
            </a:r>
          </a:p>
        </p:txBody>
      </p:sp>
      <p:sp>
        <p:nvSpPr>
          <p:cNvPr id="37" name="TextBox 36">
            <a:extLst>
              <a:ext uri="{FF2B5EF4-FFF2-40B4-BE49-F238E27FC236}">
                <a16:creationId xmlns:a16="http://schemas.microsoft.com/office/drawing/2014/main" id="{5F34B1C1-7631-4E65-BF0F-F6298FBC75A4}"/>
              </a:ext>
            </a:extLst>
          </p:cNvPr>
          <p:cNvSpPr txBox="1"/>
          <p:nvPr/>
        </p:nvSpPr>
        <p:spPr>
          <a:xfrm>
            <a:off x="9019326" y="2131850"/>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Keep local files 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sync with the cloud</a:t>
            </a:r>
          </a:p>
        </p:txBody>
      </p:sp>
      <p:sp>
        <p:nvSpPr>
          <p:cNvPr id="38" name="TextBox 37">
            <a:extLst>
              <a:ext uri="{FF2B5EF4-FFF2-40B4-BE49-F238E27FC236}">
                <a16:creationId xmlns:a16="http://schemas.microsoft.com/office/drawing/2014/main" id="{DDB7F7DB-B20A-4D49-BF06-A20718401CA5}"/>
              </a:ext>
            </a:extLst>
          </p:cNvPr>
          <p:cNvSpPr txBox="1"/>
          <p:nvPr/>
        </p:nvSpPr>
        <p:spPr>
          <a:xfrm>
            <a:off x="9260626" y="3427327"/>
            <a:ext cx="25252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Back up servers</a:t>
            </a:r>
          </a:p>
        </p:txBody>
      </p:sp>
      <p:sp>
        <p:nvSpPr>
          <p:cNvPr id="39" name="TextBox 38">
            <a:extLst>
              <a:ext uri="{FF2B5EF4-FFF2-40B4-BE49-F238E27FC236}">
                <a16:creationId xmlns:a16="http://schemas.microsoft.com/office/drawing/2014/main" id="{DF1D0686-5F9C-4E95-9AA8-F8FEAA6BD509}"/>
              </a:ext>
            </a:extLst>
          </p:cNvPr>
          <p:cNvSpPr txBox="1"/>
          <p:nvPr/>
        </p:nvSpPr>
        <p:spPr>
          <a:xfrm>
            <a:off x="9037095" y="454394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Protect servers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intelligently</a:t>
            </a:r>
          </a:p>
        </p:txBody>
      </p:sp>
      <p:sp>
        <p:nvSpPr>
          <p:cNvPr id="40" name="TextBox 39">
            <a:extLst>
              <a:ext uri="{FF2B5EF4-FFF2-40B4-BE49-F238E27FC236}">
                <a16:creationId xmlns:a16="http://schemas.microsoft.com/office/drawing/2014/main" id="{8C31C2DA-AA43-459D-8944-7F6CFBBE1CE6}"/>
              </a:ext>
            </a:extLst>
          </p:cNvPr>
          <p:cNvSpPr txBox="1"/>
          <p:nvPr/>
        </p:nvSpPr>
        <p:spPr>
          <a:xfrm>
            <a:off x="8596007" y="5580593"/>
            <a:ext cx="252526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Maximize performance, availability</a:t>
            </a:r>
          </a:p>
        </p:txBody>
      </p:sp>
      <p:grpSp>
        <p:nvGrpSpPr>
          <p:cNvPr id="41" name="download" descr=" download">
            <a:extLst>
              <a:ext uri="{FF2B5EF4-FFF2-40B4-BE49-F238E27FC236}">
                <a16:creationId xmlns:a16="http://schemas.microsoft.com/office/drawing/2014/main" id="{9603512A-6225-4777-BE95-3BB23C4BA3B6}"/>
              </a:ext>
            </a:extLst>
          </p:cNvPr>
          <p:cNvGrpSpPr>
            <a:grpSpLocks noChangeAspect="1"/>
          </p:cNvGrpSpPr>
          <p:nvPr/>
        </p:nvGrpSpPr>
        <p:grpSpPr bwMode="auto">
          <a:xfrm>
            <a:off x="951020" y="2423596"/>
            <a:ext cx="351738" cy="407276"/>
            <a:chOff x="445" y="770"/>
            <a:chExt cx="266" cy="308"/>
          </a:xfrm>
        </p:grpSpPr>
        <p:sp>
          <p:nvSpPr>
            <p:cNvPr id="42" name="Freeform 5">
              <a:extLst>
                <a:ext uri="{FF2B5EF4-FFF2-40B4-BE49-F238E27FC236}">
                  <a16:creationId xmlns:a16="http://schemas.microsoft.com/office/drawing/2014/main" id="{15A4C7BB-56B1-41C8-9946-D73E274BAFF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6">
              <a:extLst>
                <a:ext uri="{FF2B5EF4-FFF2-40B4-BE49-F238E27FC236}">
                  <a16:creationId xmlns:a16="http://schemas.microsoft.com/office/drawing/2014/main" id="{D1C52B70-A32D-444E-B7E0-B792739DB0B4}"/>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server" descr="server">
            <a:extLst>
              <a:ext uri="{FF2B5EF4-FFF2-40B4-BE49-F238E27FC236}">
                <a16:creationId xmlns:a16="http://schemas.microsoft.com/office/drawing/2014/main" id="{8AF2167D-BBEE-496F-BF35-6FC1D6A788EE}"/>
              </a:ext>
            </a:extLst>
          </p:cNvPr>
          <p:cNvGrpSpPr/>
          <p:nvPr/>
        </p:nvGrpSpPr>
        <p:grpSpPr>
          <a:xfrm>
            <a:off x="10578348" y="4592197"/>
            <a:ext cx="261778" cy="451476"/>
            <a:chOff x="789783" y="2138184"/>
            <a:chExt cx="261778" cy="451476"/>
          </a:xfrm>
        </p:grpSpPr>
        <p:sp>
          <p:nvSpPr>
            <p:cNvPr id="45" name="Rectangle 44">
              <a:extLst>
                <a:ext uri="{FF2B5EF4-FFF2-40B4-BE49-F238E27FC236}">
                  <a16:creationId xmlns:a16="http://schemas.microsoft.com/office/drawing/2014/main" id="{C383E4F0-DC9A-48D8-9A2C-4A1C65047A69}"/>
                </a:ext>
              </a:extLst>
            </p:cNvPr>
            <p:cNvSpPr/>
            <p:nvPr/>
          </p:nvSpPr>
          <p:spPr bwMode="auto">
            <a:xfrm>
              <a:off x="789783" y="2138184"/>
              <a:ext cx="261778" cy="451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D200A78-4007-454D-88F0-A3F160A8532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5428F5B5-41FB-472D-9029-63E97139099E}"/>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FA2D525-A840-4575-AF6E-8C0200CAF65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descr=" speed">
            <a:extLst>
              <a:ext uri="{FF2B5EF4-FFF2-40B4-BE49-F238E27FC236}">
                <a16:creationId xmlns:a16="http://schemas.microsoft.com/office/drawing/2014/main" id="{F3A0E371-CDBA-4604-B694-55E004BB5361}"/>
              </a:ext>
            </a:extLst>
          </p:cNvPr>
          <p:cNvGrpSpPr/>
          <p:nvPr/>
        </p:nvGrpSpPr>
        <p:grpSpPr>
          <a:xfrm>
            <a:off x="620416" y="3653098"/>
            <a:ext cx="446384" cy="370548"/>
            <a:chOff x="611409" y="3977058"/>
            <a:chExt cx="510119" cy="423457"/>
          </a:xfrm>
        </p:grpSpPr>
        <p:grpSp>
          <p:nvGrpSpPr>
            <p:cNvPr id="50" name="Group 49">
              <a:extLst>
                <a:ext uri="{FF2B5EF4-FFF2-40B4-BE49-F238E27FC236}">
                  <a16:creationId xmlns:a16="http://schemas.microsoft.com/office/drawing/2014/main" id="{F22399F0-5E2A-4FA8-B862-66389EC2EBBA}"/>
                </a:ext>
              </a:extLst>
            </p:cNvPr>
            <p:cNvGrpSpPr/>
            <p:nvPr/>
          </p:nvGrpSpPr>
          <p:grpSpPr>
            <a:xfrm rot="20400479">
              <a:off x="611409" y="3977058"/>
              <a:ext cx="510119" cy="423457"/>
              <a:chOff x="7804106" y="6721095"/>
              <a:chExt cx="411163" cy="341312"/>
            </a:xfrm>
          </p:grpSpPr>
          <p:sp>
            <p:nvSpPr>
              <p:cNvPr id="52" name="Freeform 12">
                <a:extLst>
                  <a:ext uri="{FF2B5EF4-FFF2-40B4-BE49-F238E27FC236}">
                    <a16:creationId xmlns:a16="http://schemas.microsoft.com/office/drawing/2014/main" id="{E0B16EF4-7452-41E9-92B8-4FC38FCA7DB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
                <a:extLst>
                  <a:ext uri="{FF2B5EF4-FFF2-40B4-BE49-F238E27FC236}">
                    <a16:creationId xmlns:a16="http://schemas.microsoft.com/office/drawing/2014/main" id="{18CDE4B3-F76D-4B21-A439-0D85B3DCDBA9}"/>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DBD36E8F-F83D-401E-A0CE-F05A5B884701}"/>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C1E4A9D9-DFD8-42D5-BCF8-40C9459D076E}"/>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62FCBCE8-8411-4D63-BA02-E02980ED65A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Freeform 21">
              <a:extLst>
                <a:ext uri="{FF2B5EF4-FFF2-40B4-BE49-F238E27FC236}">
                  <a16:creationId xmlns:a16="http://schemas.microsoft.com/office/drawing/2014/main" id="{BF3F7A43-7C14-43A8-A398-93B3004B182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 name="backup" descr="backup, recovery">
            <a:extLst>
              <a:ext uri="{FF2B5EF4-FFF2-40B4-BE49-F238E27FC236}">
                <a16:creationId xmlns:a16="http://schemas.microsoft.com/office/drawing/2014/main" id="{2B1F7526-8843-4285-8204-26B6237AE3A1}"/>
              </a:ext>
            </a:extLst>
          </p:cNvPr>
          <p:cNvGrpSpPr/>
          <p:nvPr/>
        </p:nvGrpSpPr>
        <p:grpSpPr>
          <a:xfrm>
            <a:off x="10779456" y="3498952"/>
            <a:ext cx="341820" cy="341816"/>
            <a:chOff x="11091691" y="3124201"/>
            <a:chExt cx="341820" cy="341816"/>
          </a:xfrm>
        </p:grpSpPr>
        <p:sp>
          <p:nvSpPr>
            <p:cNvPr id="58" name="Freeform: Shape 57">
              <a:extLst>
                <a:ext uri="{FF2B5EF4-FFF2-40B4-BE49-F238E27FC236}">
                  <a16:creationId xmlns:a16="http://schemas.microsoft.com/office/drawing/2014/main" id="{11C04ECF-BD9D-4C4C-B14D-7F30A100E38E}"/>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1271B-D64B-418A-906A-D4080D9FB6B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EF502B-74C0-411F-BE0F-2D6D20416DB0}"/>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A049782-ADEE-4B79-8952-C6BD895A4569}"/>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194349-17EC-4914-9D92-263841E53257}"/>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96EB20-5DAF-41BA-A376-52F1F9F4175A}"/>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DBFF6F-4D92-4969-9FFE-8A57FBF5CB89}"/>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F52CAD7-C2E8-482E-BD5B-0ABBF57B455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aphic 106" descr="calendar, events">
            <a:extLst>
              <a:ext uri="{FF2B5EF4-FFF2-40B4-BE49-F238E27FC236}">
                <a16:creationId xmlns:a16="http://schemas.microsoft.com/office/drawing/2014/main" id="{44072093-E30F-4F75-9EA1-6069918BAD33}"/>
              </a:ext>
            </a:extLst>
          </p:cNvPr>
          <p:cNvGrpSpPr/>
          <p:nvPr/>
        </p:nvGrpSpPr>
        <p:grpSpPr>
          <a:xfrm>
            <a:off x="10745159" y="5641912"/>
            <a:ext cx="455074" cy="455072"/>
            <a:chOff x="3471062" y="3907483"/>
            <a:chExt cx="503947" cy="503947"/>
          </a:xfrm>
        </p:grpSpPr>
        <p:sp>
          <p:nvSpPr>
            <p:cNvPr id="67" name="Freeform: Shape 66">
              <a:extLst>
                <a:ext uri="{FF2B5EF4-FFF2-40B4-BE49-F238E27FC236}">
                  <a16:creationId xmlns:a16="http://schemas.microsoft.com/office/drawing/2014/main" id="{CD122C93-7FED-4890-9050-6D947FF4DCC4}"/>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E82932F-2890-4B32-B86C-B2933C60ACCD}"/>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336B90B-A85A-433A-947A-A191C8D0DEB5}"/>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5B0977D-56C1-4D0B-8203-6C01F10F963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EB2855-92A0-4D24-9A71-962AB44A9062}"/>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B999F1A-3C6F-4200-9FEC-C05C0308D0BA}"/>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473C2F-6698-41E2-9151-E671042AF74C}"/>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D7F80F0-1E9C-43CE-9E22-499309533BE1}"/>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C7367D8-7073-4C93-BD7B-6DC24BF859A6}"/>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DE2A7C9-F0F1-473E-B1B0-B86891086636}"/>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6DE606-14CD-4BBB-822B-0C1992C47E22}"/>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4" descr="data">
            <a:extLst>
              <a:ext uri="{FF2B5EF4-FFF2-40B4-BE49-F238E27FC236}">
                <a16:creationId xmlns:a16="http://schemas.microsoft.com/office/drawing/2014/main" id="{9A484876-62B4-496B-8DF7-538AC4B048DE}"/>
              </a:ext>
            </a:extLst>
          </p:cNvPr>
          <p:cNvGrpSpPr>
            <a:grpSpLocks noChangeAspect="1"/>
          </p:cNvGrpSpPr>
          <p:nvPr/>
        </p:nvGrpSpPr>
        <p:grpSpPr bwMode="auto">
          <a:xfrm>
            <a:off x="838267" y="4878219"/>
            <a:ext cx="424442" cy="366750"/>
            <a:chOff x="1048" y="787"/>
            <a:chExt cx="309" cy="267"/>
          </a:xfrm>
        </p:grpSpPr>
        <p:sp>
          <p:nvSpPr>
            <p:cNvPr id="79" name="Rectangle 5">
              <a:extLst>
                <a:ext uri="{FF2B5EF4-FFF2-40B4-BE49-F238E27FC236}">
                  <a16:creationId xmlns:a16="http://schemas.microsoft.com/office/drawing/2014/main" id="{98DF79E0-D581-4AD0-99A2-69101E92A1D5}"/>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6">
              <a:extLst>
                <a:ext uri="{FF2B5EF4-FFF2-40B4-BE49-F238E27FC236}">
                  <a16:creationId xmlns:a16="http://schemas.microsoft.com/office/drawing/2014/main" id="{EBBD1E5D-9165-4108-ABEC-FFE2DCA982EE}"/>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
              <a:extLst>
                <a:ext uri="{FF2B5EF4-FFF2-40B4-BE49-F238E27FC236}">
                  <a16:creationId xmlns:a16="http://schemas.microsoft.com/office/drawing/2014/main" id="{B5F3942D-5DAA-4F91-8E20-C5C27E12EFC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
              <a:extLst>
                <a:ext uri="{FF2B5EF4-FFF2-40B4-BE49-F238E27FC236}">
                  <a16:creationId xmlns:a16="http://schemas.microsoft.com/office/drawing/2014/main" id="{AEC81BB7-477D-4516-9FA6-8AE402124743}"/>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83DE56D-62B1-46C2-AB90-F8D1AE5DF31F}"/>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descr="security, compliance">
            <a:extLst>
              <a:ext uri="{FF2B5EF4-FFF2-40B4-BE49-F238E27FC236}">
                <a16:creationId xmlns:a16="http://schemas.microsoft.com/office/drawing/2014/main" id="{32B3258F-D13B-4736-8434-E025A4CA988C}"/>
              </a:ext>
            </a:extLst>
          </p:cNvPr>
          <p:cNvGrpSpPr/>
          <p:nvPr/>
        </p:nvGrpSpPr>
        <p:grpSpPr>
          <a:xfrm>
            <a:off x="10779266" y="1216136"/>
            <a:ext cx="397900" cy="396504"/>
            <a:chOff x="7320530" y="4876800"/>
            <a:chExt cx="397900" cy="396504"/>
          </a:xfrm>
        </p:grpSpPr>
        <p:sp>
          <p:nvSpPr>
            <p:cNvPr id="85" name="Freeform 912">
              <a:extLst>
                <a:ext uri="{FF2B5EF4-FFF2-40B4-BE49-F238E27FC236}">
                  <a16:creationId xmlns:a16="http://schemas.microsoft.com/office/drawing/2014/main" id="{DF330C2B-D5A2-4A77-8AD6-9DF505BAB038}"/>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913">
              <a:extLst>
                <a:ext uri="{FF2B5EF4-FFF2-40B4-BE49-F238E27FC236}">
                  <a16:creationId xmlns:a16="http://schemas.microsoft.com/office/drawing/2014/main" id="{E1DEA788-D957-4E77-87EC-15FAC727660E}"/>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914">
              <a:extLst>
                <a:ext uri="{FF2B5EF4-FFF2-40B4-BE49-F238E27FC236}">
                  <a16:creationId xmlns:a16="http://schemas.microsoft.com/office/drawing/2014/main" id="{BD3D3F39-F014-4ABE-BD38-6C70361C2CFA}"/>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915">
              <a:extLst>
                <a:ext uri="{FF2B5EF4-FFF2-40B4-BE49-F238E27FC236}">
                  <a16:creationId xmlns:a16="http://schemas.microsoft.com/office/drawing/2014/main" id="{72084568-8FD0-4A70-9166-B023EE39B3C5}"/>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16">
              <a:extLst>
                <a:ext uri="{FF2B5EF4-FFF2-40B4-BE49-F238E27FC236}">
                  <a16:creationId xmlns:a16="http://schemas.microsoft.com/office/drawing/2014/main" id="{B2302F2D-50BB-4F0D-BA0A-10C62930E424}"/>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917">
              <a:extLst>
                <a:ext uri="{FF2B5EF4-FFF2-40B4-BE49-F238E27FC236}">
                  <a16:creationId xmlns:a16="http://schemas.microsoft.com/office/drawing/2014/main" id="{1A5C1940-C00D-4900-9A46-E99A5DCA5ADA}"/>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18">
              <a:extLst>
                <a:ext uri="{FF2B5EF4-FFF2-40B4-BE49-F238E27FC236}">
                  <a16:creationId xmlns:a16="http://schemas.microsoft.com/office/drawing/2014/main" id="{EF4D9761-A993-4217-AAE2-E9733D851A90}"/>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9">
              <a:extLst>
                <a:ext uri="{FF2B5EF4-FFF2-40B4-BE49-F238E27FC236}">
                  <a16:creationId xmlns:a16="http://schemas.microsoft.com/office/drawing/2014/main" id="{4DD05683-3F27-4D64-8954-2FB905D9B97A}"/>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0">
              <a:extLst>
                <a:ext uri="{FF2B5EF4-FFF2-40B4-BE49-F238E27FC236}">
                  <a16:creationId xmlns:a16="http://schemas.microsoft.com/office/drawing/2014/main" id="{50AEA1F6-FADD-4458-9083-F3B70FF939D4}"/>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921">
              <a:extLst>
                <a:ext uri="{FF2B5EF4-FFF2-40B4-BE49-F238E27FC236}">
                  <a16:creationId xmlns:a16="http://schemas.microsoft.com/office/drawing/2014/main" id="{B6DAC8D0-924A-43BC-A0CC-2CCBFA5DECDD}"/>
                </a:ext>
              </a:extLst>
            </p:cNvPr>
            <p:cNvSpPr>
              <a:spLocks noChangeArrowheads="1"/>
            </p:cNvSpPr>
            <p:nvPr/>
          </p:nvSpPr>
          <p:spPr bwMode="auto">
            <a:xfrm>
              <a:off x="7496444" y="5093202"/>
              <a:ext cx="46072" cy="4746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29" descr="built-in high availability">
            <a:extLst>
              <a:ext uri="{FF2B5EF4-FFF2-40B4-BE49-F238E27FC236}">
                <a16:creationId xmlns:a16="http://schemas.microsoft.com/office/drawing/2014/main" id="{717C0B67-F927-4651-B32D-2BA13D86D41B}"/>
              </a:ext>
            </a:extLst>
          </p:cNvPr>
          <p:cNvGrpSpPr>
            <a:grpSpLocks noChangeAspect="1"/>
          </p:cNvGrpSpPr>
          <p:nvPr/>
        </p:nvGrpSpPr>
        <p:grpSpPr bwMode="auto">
          <a:xfrm>
            <a:off x="365496" y="1367399"/>
            <a:ext cx="481013" cy="482600"/>
            <a:chOff x="988" y="757"/>
            <a:chExt cx="303" cy="304"/>
          </a:xfrm>
        </p:grpSpPr>
        <p:sp>
          <p:nvSpPr>
            <p:cNvPr id="96" name="AutoShape 28">
              <a:extLst>
                <a:ext uri="{FF2B5EF4-FFF2-40B4-BE49-F238E27FC236}">
                  <a16:creationId xmlns:a16="http://schemas.microsoft.com/office/drawing/2014/main" id="{932BDC7A-8859-4E33-A29A-248B07BB20F6}"/>
                </a:ext>
              </a:extLst>
            </p:cNvPr>
            <p:cNvSpPr>
              <a:spLocks noChangeAspect="1" noChangeArrowheads="1" noTextEdit="1"/>
            </p:cNvSpPr>
            <p:nvPr/>
          </p:nvSpPr>
          <p:spPr bwMode="auto">
            <a:xfrm>
              <a:off x="988" y="757"/>
              <a:ext cx="3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F307CF5A-7476-4FC8-BCB4-E6241D68828F}"/>
                </a:ext>
              </a:extLst>
            </p:cNvPr>
            <p:cNvSpPr>
              <a:spLocks/>
            </p:cNvSpPr>
            <p:nvPr/>
          </p:nvSpPr>
          <p:spPr bwMode="auto">
            <a:xfrm>
              <a:off x="1125" y="757"/>
              <a:ext cx="111" cy="70"/>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AAB4FC01-54DC-482C-B756-9E217C35CF7E}"/>
                </a:ext>
              </a:extLst>
            </p:cNvPr>
            <p:cNvSpPr>
              <a:spLocks/>
            </p:cNvSpPr>
            <p:nvPr/>
          </p:nvSpPr>
          <p:spPr bwMode="auto">
            <a:xfrm>
              <a:off x="990" y="996"/>
              <a:ext cx="47"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9"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2">
              <a:extLst>
                <a:ext uri="{FF2B5EF4-FFF2-40B4-BE49-F238E27FC236}">
                  <a16:creationId xmlns:a16="http://schemas.microsoft.com/office/drawing/2014/main" id="{5087EF1E-4D9A-4252-A14E-70A0FC49C3E3}"/>
                </a:ext>
              </a:extLst>
            </p:cNvPr>
            <p:cNvSpPr>
              <a:spLocks/>
            </p:cNvSpPr>
            <p:nvPr/>
          </p:nvSpPr>
          <p:spPr bwMode="auto">
            <a:xfrm>
              <a:off x="989"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3">
              <a:extLst>
                <a:ext uri="{FF2B5EF4-FFF2-40B4-BE49-F238E27FC236}">
                  <a16:creationId xmlns:a16="http://schemas.microsoft.com/office/drawing/2014/main" id="{8360846A-AB4A-43F7-97BF-D2CCB46C4DC0}"/>
                </a:ext>
              </a:extLst>
            </p:cNvPr>
            <p:cNvSpPr>
              <a:spLocks/>
            </p:cNvSpPr>
            <p:nvPr/>
          </p:nvSpPr>
          <p:spPr bwMode="auto">
            <a:xfrm>
              <a:off x="989"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4">
              <a:extLst>
                <a:ext uri="{FF2B5EF4-FFF2-40B4-BE49-F238E27FC236}">
                  <a16:creationId xmlns:a16="http://schemas.microsoft.com/office/drawing/2014/main" id="{7220D68B-95EE-4830-A8C9-98DB65A12DE7}"/>
                </a:ext>
              </a:extLst>
            </p:cNvPr>
            <p:cNvSpPr>
              <a:spLocks/>
            </p:cNvSpPr>
            <p:nvPr/>
          </p:nvSpPr>
          <p:spPr bwMode="auto">
            <a:xfrm>
              <a:off x="989"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5">
              <a:extLst>
                <a:ext uri="{FF2B5EF4-FFF2-40B4-BE49-F238E27FC236}">
                  <a16:creationId xmlns:a16="http://schemas.microsoft.com/office/drawing/2014/main" id="{5D53F527-5B23-4DE4-959D-F15623622573}"/>
                </a:ext>
              </a:extLst>
            </p:cNvPr>
            <p:cNvSpPr>
              <a:spLocks/>
            </p:cNvSpPr>
            <p:nvPr/>
          </p:nvSpPr>
          <p:spPr bwMode="auto">
            <a:xfrm>
              <a:off x="989"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6">
              <a:extLst>
                <a:ext uri="{FF2B5EF4-FFF2-40B4-BE49-F238E27FC236}">
                  <a16:creationId xmlns:a16="http://schemas.microsoft.com/office/drawing/2014/main" id="{1CB97B1F-F855-4EFD-8B59-6C179AAD0BA8}"/>
                </a:ext>
              </a:extLst>
            </p:cNvPr>
            <p:cNvSpPr>
              <a:spLocks/>
            </p:cNvSpPr>
            <p:nvPr/>
          </p:nvSpPr>
          <p:spPr bwMode="auto">
            <a:xfrm>
              <a:off x="989"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7">
              <a:extLst>
                <a:ext uri="{FF2B5EF4-FFF2-40B4-BE49-F238E27FC236}">
                  <a16:creationId xmlns:a16="http://schemas.microsoft.com/office/drawing/2014/main" id="{C25657FC-4A76-4992-B3DA-03FE072045D3}"/>
                </a:ext>
              </a:extLst>
            </p:cNvPr>
            <p:cNvSpPr>
              <a:spLocks noChangeArrowheads="1"/>
            </p:cNvSpPr>
            <p:nvPr/>
          </p:nvSpPr>
          <p:spPr bwMode="auto">
            <a:xfrm>
              <a:off x="989"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8">
              <a:extLst>
                <a:ext uri="{FF2B5EF4-FFF2-40B4-BE49-F238E27FC236}">
                  <a16:creationId xmlns:a16="http://schemas.microsoft.com/office/drawing/2014/main" id="{2A6308F3-359A-45B0-A79D-4DCCF81BA766}"/>
                </a:ext>
              </a:extLst>
            </p:cNvPr>
            <p:cNvSpPr>
              <a:spLocks/>
            </p:cNvSpPr>
            <p:nvPr/>
          </p:nvSpPr>
          <p:spPr bwMode="auto">
            <a:xfrm>
              <a:off x="1213"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2"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9">
              <a:extLst>
                <a:ext uri="{FF2B5EF4-FFF2-40B4-BE49-F238E27FC236}">
                  <a16:creationId xmlns:a16="http://schemas.microsoft.com/office/drawing/2014/main" id="{A35947A2-ACA9-430C-8A5F-813B888D035B}"/>
                </a:ext>
              </a:extLst>
            </p:cNvPr>
            <p:cNvSpPr>
              <a:spLocks/>
            </p:cNvSpPr>
            <p:nvPr/>
          </p:nvSpPr>
          <p:spPr bwMode="auto">
            <a:xfrm>
              <a:off x="1211"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40">
              <a:extLst>
                <a:ext uri="{FF2B5EF4-FFF2-40B4-BE49-F238E27FC236}">
                  <a16:creationId xmlns:a16="http://schemas.microsoft.com/office/drawing/2014/main" id="{42B15C16-B143-45B6-88A9-D55628FB2720}"/>
                </a:ext>
              </a:extLst>
            </p:cNvPr>
            <p:cNvSpPr>
              <a:spLocks/>
            </p:cNvSpPr>
            <p:nvPr/>
          </p:nvSpPr>
          <p:spPr bwMode="auto">
            <a:xfrm>
              <a:off x="1211" y="1033"/>
              <a:ext cx="48" cy="28"/>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41">
              <a:extLst>
                <a:ext uri="{FF2B5EF4-FFF2-40B4-BE49-F238E27FC236}">
                  <a16:creationId xmlns:a16="http://schemas.microsoft.com/office/drawing/2014/main" id="{4EE7A7A3-A75E-45B6-A9BB-EA458DF3BA51}"/>
                </a:ext>
              </a:extLst>
            </p:cNvPr>
            <p:cNvSpPr>
              <a:spLocks/>
            </p:cNvSpPr>
            <p:nvPr/>
          </p:nvSpPr>
          <p:spPr bwMode="auto">
            <a:xfrm>
              <a:off x="1211" y="1030"/>
              <a:ext cx="48" cy="26"/>
            </a:xfrm>
            <a:custGeom>
              <a:avLst/>
              <a:gdLst>
                <a:gd name="T0" fmla="*/ 62 w 62"/>
                <a:gd name="T1" fmla="*/ 0 h 33"/>
                <a:gd name="T2" fmla="*/ 62 w 62"/>
                <a:gd name="T3" fmla="*/ 18 h 33"/>
                <a:gd name="T4" fmla="*/ 31 w 62"/>
                <a:gd name="T5" fmla="*/ 33 h 33"/>
                <a:gd name="T6" fmla="*/ 0 w 62"/>
                <a:gd name="T7" fmla="*/ 18 h 33"/>
                <a:gd name="T8" fmla="*/ 0 w 62"/>
                <a:gd name="T9" fmla="*/ 0 h 33"/>
                <a:gd name="T10" fmla="*/ 62 w 62"/>
                <a:gd name="T11" fmla="*/ 0 h 33"/>
              </a:gdLst>
              <a:ahLst/>
              <a:cxnLst>
                <a:cxn ang="0">
                  <a:pos x="T0" y="T1"/>
                </a:cxn>
                <a:cxn ang="0">
                  <a:pos x="T2" y="T3"/>
                </a:cxn>
                <a:cxn ang="0">
                  <a:pos x="T4" y="T5"/>
                </a:cxn>
                <a:cxn ang="0">
                  <a:pos x="T6" y="T7"/>
                </a:cxn>
                <a:cxn ang="0">
                  <a:pos x="T8" y="T9"/>
                </a:cxn>
                <a:cxn ang="0">
                  <a:pos x="T10" y="T11"/>
                </a:cxn>
              </a:cxnLst>
              <a:rect l="0" t="0" r="r" b="b"/>
              <a:pathLst>
                <a:path w="62" h="33">
                  <a:moveTo>
                    <a:pt x="62" y="0"/>
                  </a:moveTo>
                  <a:cubicBezTo>
                    <a:pt x="62" y="18"/>
                    <a:pt x="62" y="18"/>
                    <a:pt x="62" y="18"/>
                  </a:cubicBezTo>
                  <a:cubicBezTo>
                    <a:pt x="62" y="26"/>
                    <a:pt x="48" y="33"/>
                    <a:pt x="31" y="33"/>
                  </a:cubicBezTo>
                  <a:cubicBezTo>
                    <a:pt x="14" y="33"/>
                    <a:pt x="0" y="26"/>
                    <a:pt x="0" y="18"/>
                  </a:cubicBezTo>
                  <a:cubicBezTo>
                    <a:pt x="0" y="0"/>
                    <a:pt x="0" y="0"/>
                    <a:pt x="0" y="0"/>
                  </a:cubicBezTo>
                  <a:lnTo>
                    <a:pt x="6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42">
              <a:extLst>
                <a:ext uri="{FF2B5EF4-FFF2-40B4-BE49-F238E27FC236}">
                  <a16:creationId xmlns:a16="http://schemas.microsoft.com/office/drawing/2014/main" id="{E9553758-7B23-47BE-9C27-DC1713C0AA21}"/>
                </a:ext>
              </a:extLst>
            </p:cNvPr>
            <p:cNvSpPr>
              <a:spLocks/>
            </p:cNvSpPr>
            <p:nvPr/>
          </p:nvSpPr>
          <p:spPr bwMode="auto">
            <a:xfrm>
              <a:off x="1211" y="1017"/>
              <a:ext cx="48" cy="27"/>
            </a:xfrm>
            <a:custGeom>
              <a:avLst/>
              <a:gdLst>
                <a:gd name="T0" fmla="*/ 62 w 62"/>
                <a:gd name="T1" fmla="*/ 0 h 35"/>
                <a:gd name="T2" fmla="*/ 0 w 62"/>
                <a:gd name="T3" fmla="*/ 0 h 35"/>
                <a:gd name="T4" fmla="*/ 0 w 62"/>
                <a:gd name="T5" fmla="*/ 19 h 35"/>
                <a:gd name="T6" fmla="*/ 31 w 62"/>
                <a:gd name="T7" fmla="*/ 35 h 35"/>
                <a:gd name="T8" fmla="*/ 62 w 62"/>
                <a:gd name="T9" fmla="*/ 19 h 35"/>
                <a:gd name="T10" fmla="*/ 62 w 62"/>
                <a:gd name="T11" fmla="*/ 0 h 35"/>
              </a:gdLst>
              <a:ahLst/>
              <a:cxnLst>
                <a:cxn ang="0">
                  <a:pos x="T0" y="T1"/>
                </a:cxn>
                <a:cxn ang="0">
                  <a:pos x="T2" y="T3"/>
                </a:cxn>
                <a:cxn ang="0">
                  <a:pos x="T4" y="T5"/>
                </a:cxn>
                <a:cxn ang="0">
                  <a:pos x="T6" y="T7"/>
                </a:cxn>
                <a:cxn ang="0">
                  <a:pos x="T8" y="T9"/>
                </a:cxn>
                <a:cxn ang="0">
                  <a:pos x="T10" y="T11"/>
                </a:cxn>
              </a:cxnLst>
              <a:rect l="0" t="0" r="r" b="b"/>
              <a:pathLst>
                <a:path w="62" h="35">
                  <a:moveTo>
                    <a:pt x="62" y="0"/>
                  </a:moveTo>
                  <a:cubicBezTo>
                    <a:pt x="0" y="0"/>
                    <a:pt x="0" y="0"/>
                    <a:pt x="0" y="0"/>
                  </a:cubicBezTo>
                  <a:cubicBezTo>
                    <a:pt x="0" y="19"/>
                    <a:pt x="0" y="19"/>
                    <a:pt x="0" y="19"/>
                  </a:cubicBezTo>
                  <a:cubicBezTo>
                    <a:pt x="0" y="28"/>
                    <a:pt x="14" y="35"/>
                    <a:pt x="31" y="35"/>
                  </a:cubicBezTo>
                  <a:cubicBezTo>
                    <a:pt x="48" y="35"/>
                    <a:pt x="62" y="28"/>
                    <a:pt x="62" y="19"/>
                  </a:cubicBezTo>
                  <a:cubicBezTo>
                    <a:pt x="62" y="19"/>
                    <a:pt x="62" y="0"/>
                    <a:pt x="62"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3">
              <a:extLst>
                <a:ext uri="{FF2B5EF4-FFF2-40B4-BE49-F238E27FC236}">
                  <a16:creationId xmlns:a16="http://schemas.microsoft.com/office/drawing/2014/main" id="{BE42BCDB-1DA4-4F59-B383-F858798E1263}"/>
                </a:ext>
              </a:extLst>
            </p:cNvPr>
            <p:cNvSpPr>
              <a:spLocks/>
            </p:cNvSpPr>
            <p:nvPr/>
          </p:nvSpPr>
          <p:spPr bwMode="auto">
            <a:xfrm>
              <a:off x="1211" y="1007"/>
              <a:ext cx="48" cy="25"/>
            </a:xfrm>
            <a:custGeom>
              <a:avLst/>
              <a:gdLst>
                <a:gd name="T0" fmla="*/ 62 w 62"/>
                <a:gd name="T1" fmla="*/ 0 h 31"/>
                <a:gd name="T2" fmla="*/ 0 w 62"/>
                <a:gd name="T3" fmla="*/ 0 h 31"/>
                <a:gd name="T4" fmla="*/ 0 w 62"/>
                <a:gd name="T5" fmla="*/ 16 h 31"/>
                <a:gd name="T6" fmla="*/ 31 w 62"/>
                <a:gd name="T7" fmla="*/ 31 h 31"/>
                <a:gd name="T8" fmla="*/ 62 w 62"/>
                <a:gd name="T9" fmla="*/ 16 h 31"/>
                <a:gd name="T10" fmla="*/ 62 w 62"/>
                <a:gd name="T11" fmla="*/ 0 h 31"/>
              </a:gdLst>
              <a:ahLst/>
              <a:cxnLst>
                <a:cxn ang="0">
                  <a:pos x="T0" y="T1"/>
                </a:cxn>
                <a:cxn ang="0">
                  <a:pos x="T2" y="T3"/>
                </a:cxn>
                <a:cxn ang="0">
                  <a:pos x="T4" y="T5"/>
                </a:cxn>
                <a:cxn ang="0">
                  <a:pos x="T6" y="T7"/>
                </a:cxn>
                <a:cxn ang="0">
                  <a:pos x="T8" y="T9"/>
                </a:cxn>
                <a:cxn ang="0">
                  <a:pos x="T10" y="T11"/>
                </a:cxn>
              </a:cxnLst>
              <a:rect l="0" t="0" r="r" b="b"/>
              <a:pathLst>
                <a:path w="62" h="31">
                  <a:moveTo>
                    <a:pt x="62" y="0"/>
                  </a:moveTo>
                  <a:cubicBezTo>
                    <a:pt x="0" y="0"/>
                    <a:pt x="0" y="0"/>
                    <a:pt x="0" y="0"/>
                  </a:cubicBezTo>
                  <a:cubicBezTo>
                    <a:pt x="0" y="16"/>
                    <a:pt x="0" y="16"/>
                    <a:pt x="0" y="16"/>
                  </a:cubicBezTo>
                  <a:cubicBezTo>
                    <a:pt x="0" y="24"/>
                    <a:pt x="14" y="31"/>
                    <a:pt x="31" y="31"/>
                  </a:cubicBezTo>
                  <a:cubicBezTo>
                    <a:pt x="48" y="31"/>
                    <a:pt x="62" y="24"/>
                    <a:pt x="62" y="16"/>
                  </a:cubicBezTo>
                  <a:cubicBezTo>
                    <a:pt x="62" y="16"/>
                    <a:pt x="62" y="0"/>
                    <a:pt x="6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44">
              <a:extLst>
                <a:ext uri="{FF2B5EF4-FFF2-40B4-BE49-F238E27FC236}">
                  <a16:creationId xmlns:a16="http://schemas.microsoft.com/office/drawing/2014/main" id="{E26BB4AC-482D-4A5C-90F8-DC7B16BDE7A5}"/>
                </a:ext>
              </a:extLst>
            </p:cNvPr>
            <p:cNvSpPr>
              <a:spLocks noChangeArrowheads="1"/>
            </p:cNvSpPr>
            <p:nvPr/>
          </p:nvSpPr>
          <p:spPr bwMode="auto">
            <a:xfrm>
              <a:off x="1211"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5">
              <a:extLst>
                <a:ext uri="{FF2B5EF4-FFF2-40B4-BE49-F238E27FC236}">
                  <a16:creationId xmlns:a16="http://schemas.microsoft.com/office/drawing/2014/main" id="{BA5B0F3E-E2E6-4501-9CAD-F85C4B1DA480}"/>
                </a:ext>
              </a:extLst>
            </p:cNvPr>
            <p:cNvSpPr>
              <a:spLocks/>
            </p:cNvSpPr>
            <p:nvPr/>
          </p:nvSpPr>
          <p:spPr bwMode="auto">
            <a:xfrm>
              <a:off x="1102" y="996"/>
              <a:ext cx="46" cy="18"/>
            </a:xfrm>
            <a:custGeom>
              <a:avLst/>
              <a:gdLst>
                <a:gd name="T0" fmla="*/ 16 w 59"/>
                <a:gd name="T1" fmla="*/ 21 h 22"/>
                <a:gd name="T2" fmla="*/ 17 w 59"/>
                <a:gd name="T3" fmla="*/ 22 h 22"/>
                <a:gd name="T4" fmla="*/ 59 w 59"/>
                <a:gd name="T5" fmla="*/ 22 h 22"/>
                <a:gd name="T6" fmla="*/ 59 w 59"/>
                <a:gd name="T7" fmla="*/ 14 h 22"/>
                <a:gd name="T8" fmla="*/ 28 w 59"/>
                <a:gd name="T9" fmla="*/ 0 h 22"/>
                <a:gd name="T10" fmla="*/ 0 w 59"/>
                <a:gd name="T11" fmla="*/ 9 h 22"/>
                <a:gd name="T12" fmla="*/ 16 w 59"/>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16" y="21"/>
                  </a:moveTo>
                  <a:cubicBezTo>
                    <a:pt x="17" y="22"/>
                    <a:pt x="17" y="22"/>
                    <a:pt x="17" y="22"/>
                  </a:cubicBezTo>
                  <a:cubicBezTo>
                    <a:pt x="17" y="22"/>
                    <a:pt x="42" y="22"/>
                    <a:pt x="59" y="22"/>
                  </a:cubicBezTo>
                  <a:cubicBezTo>
                    <a:pt x="59" y="14"/>
                    <a:pt x="59" y="14"/>
                    <a:pt x="59" y="14"/>
                  </a:cubicBezTo>
                  <a:cubicBezTo>
                    <a:pt x="58" y="6"/>
                    <a:pt x="45" y="0"/>
                    <a:pt x="28" y="0"/>
                  </a:cubicBezTo>
                  <a:cubicBezTo>
                    <a:pt x="15" y="0"/>
                    <a:pt x="4" y="4"/>
                    <a:pt x="0" y="9"/>
                  </a:cubicBezTo>
                  <a:cubicBezTo>
                    <a:pt x="3" y="16"/>
                    <a:pt x="8" y="20"/>
                    <a:pt x="16"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6">
              <a:extLst>
                <a:ext uri="{FF2B5EF4-FFF2-40B4-BE49-F238E27FC236}">
                  <a16:creationId xmlns:a16="http://schemas.microsoft.com/office/drawing/2014/main" id="{0DFD2EA1-FC10-4B7D-AFC0-46FAD20FC4EF}"/>
                </a:ext>
              </a:extLst>
            </p:cNvPr>
            <p:cNvSpPr>
              <a:spLocks/>
            </p:cNvSpPr>
            <p:nvPr/>
          </p:nvSpPr>
          <p:spPr bwMode="auto">
            <a:xfrm>
              <a:off x="1100" y="963"/>
              <a:ext cx="80" cy="51"/>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7">
              <a:extLst>
                <a:ext uri="{FF2B5EF4-FFF2-40B4-BE49-F238E27FC236}">
                  <a16:creationId xmlns:a16="http://schemas.microsoft.com/office/drawing/2014/main" id="{D6392E8C-BD35-44E4-8205-EB4F3204C1C2}"/>
                </a:ext>
              </a:extLst>
            </p:cNvPr>
            <p:cNvSpPr>
              <a:spLocks/>
            </p:cNvSpPr>
            <p:nvPr/>
          </p:nvSpPr>
          <p:spPr bwMode="auto">
            <a:xfrm>
              <a:off x="1100" y="1033"/>
              <a:ext cx="48" cy="28"/>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8">
              <a:extLst>
                <a:ext uri="{FF2B5EF4-FFF2-40B4-BE49-F238E27FC236}">
                  <a16:creationId xmlns:a16="http://schemas.microsoft.com/office/drawing/2014/main" id="{CE615C94-6BE7-4E84-B419-544ABAD2C1B4}"/>
                </a:ext>
              </a:extLst>
            </p:cNvPr>
            <p:cNvSpPr>
              <a:spLocks/>
            </p:cNvSpPr>
            <p:nvPr/>
          </p:nvSpPr>
          <p:spPr bwMode="auto">
            <a:xfrm>
              <a:off x="1100" y="1030"/>
              <a:ext cx="48" cy="26"/>
            </a:xfrm>
            <a:custGeom>
              <a:avLst/>
              <a:gdLst>
                <a:gd name="T0" fmla="*/ 61 w 61"/>
                <a:gd name="T1" fmla="*/ 0 h 33"/>
                <a:gd name="T2" fmla="*/ 61 w 61"/>
                <a:gd name="T3" fmla="*/ 18 h 33"/>
                <a:gd name="T4" fmla="*/ 30 w 61"/>
                <a:gd name="T5" fmla="*/ 33 h 33"/>
                <a:gd name="T6" fmla="*/ 0 w 61"/>
                <a:gd name="T7" fmla="*/ 18 h 33"/>
                <a:gd name="T8" fmla="*/ 0 w 61"/>
                <a:gd name="T9" fmla="*/ 0 h 33"/>
                <a:gd name="T10" fmla="*/ 61 w 61"/>
                <a:gd name="T11" fmla="*/ 0 h 33"/>
              </a:gdLst>
              <a:ahLst/>
              <a:cxnLst>
                <a:cxn ang="0">
                  <a:pos x="T0" y="T1"/>
                </a:cxn>
                <a:cxn ang="0">
                  <a:pos x="T2" y="T3"/>
                </a:cxn>
                <a:cxn ang="0">
                  <a:pos x="T4" y="T5"/>
                </a:cxn>
                <a:cxn ang="0">
                  <a:pos x="T6" y="T7"/>
                </a:cxn>
                <a:cxn ang="0">
                  <a:pos x="T8" y="T9"/>
                </a:cxn>
                <a:cxn ang="0">
                  <a:pos x="T10" y="T11"/>
                </a:cxn>
              </a:cxnLst>
              <a:rect l="0" t="0" r="r" b="b"/>
              <a:pathLst>
                <a:path w="61" h="33">
                  <a:moveTo>
                    <a:pt x="61" y="0"/>
                  </a:moveTo>
                  <a:cubicBezTo>
                    <a:pt x="61" y="18"/>
                    <a:pt x="61" y="18"/>
                    <a:pt x="61" y="18"/>
                  </a:cubicBezTo>
                  <a:cubicBezTo>
                    <a:pt x="61" y="26"/>
                    <a:pt x="47" y="33"/>
                    <a:pt x="30" y="33"/>
                  </a:cubicBezTo>
                  <a:cubicBezTo>
                    <a:pt x="13" y="33"/>
                    <a:pt x="0" y="26"/>
                    <a:pt x="0" y="18"/>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9">
              <a:extLst>
                <a:ext uri="{FF2B5EF4-FFF2-40B4-BE49-F238E27FC236}">
                  <a16:creationId xmlns:a16="http://schemas.microsoft.com/office/drawing/2014/main" id="{0A17DAE0-E160-4858-B083-693D0D45A86F}"/>
                </a:ext>
              </a:extLst>
            </p:cNvPr>
            <p:cNvSpPr>
              <a:spLocks/>
            </p:cNvSpPr>
            <p:nvPr/>
          </p:nvSpPr>
          <p:spPr bwMode="auto">
            <a:xfrm>
              <a:off x="1100" y="1017"/>
              <a:ext cx="48" cy="27"/>
            </a:xfrm>
            <a:custGeom>
              <a:avLst/>
              <a:gdLst>
                <a:gd name="T0" fmla="*/ 61 w 61"/>
                <a:gd name="T1" fmla="*/ 0 h 35"/>
                <a:gd name="T2" fmla="*/ 0 w 61"/>
                <a:gd name="T3" fmla="*/ 0 h 35"/>
                <a:gd name="T4" fmla="*/ 0 w 61"/>
                <a:gd name="T5" fmla="*/ 19 h 35"/>
                <a:gd name="T6" fmla="*/ 30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3" y="35"/>
                    <a:pt x="30" y="35"/>
                  </a:cubicBezTo>
                  <a:cubicBezTo>
                    <a:pt x="47"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50">
              <a:extLst>
                <a:ext uri="{FF2B5EF4-FFF2-40B4-BE49-F238E27FC236}">
                  <a16:creationId xmlns:a16="http://schemas.microsoft.com/office/drawing/2014/main" id="{0C343725-477B-43A6-AC1D-7C21B1663D03}"/>
                </a:ext>
              </a:extLst>
            </p:cNvPr>
            <p:cNvSpPr>
              <a:spLocks/>
            </p:cNvSpPr>
            <p:nvPr/>
          </p:nvSpPr>
          <p:spPr bwMode="auto">
            <a:xfrm>
              <a:off x="1100" y="1007"/>
              <a:ext cx="48" cy="25"/>
            </a:xfrm>
            <a:custGeom>
              <a:avLst/>
              <a:gdLst>
                <a:gd name="T0" fmla="*/ 61 w 61"/>
                <a:gd name="T1" fmla="*/ 0 h 31"/>
                <a:gd name="T2" fmla="*/ 0 w 61"/>
                <a:gd name="T3" fmla="*/ 0 h 31"/>
                <a:gd name="T4" fmla="*/ 0 w 61"/>
                <a:gd name="T5" fmla="*/ 16 h 31"/>
                <a:gd name="T6" fmla="*/ 30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4"/>
                    <a:pt x="13" y="31"/>
                    <a:pt x="30" y="31"/>
                  </a:cubicBezTo>
                  <a:cubicBezTo>
                    <a:pt x="47" y="31"/>
                    <a:pt x="61" y="24"/>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Oval 51">
              <a:extLst>
                <a:ext uri="{FF2B5EF4-FFF2-40B4-BE49-F238E27FC236}">
                  <a16:creationId xmlns:a16="http://schemas.microsoft.com/office/drawing/2014/main" id="{DD1FFA1A-8628-4FB6-AC4E-EE65A47D0012}"/>
                </a:ext>
              </a:extLst>
            </p:cNvPr>
            <p:cNvSpPr>
              <a:spLocks noChangeArrowheads="1"/>
            </p:cNvSpPr>
            <p:nvPr/>
          </p:nvSpPr>
          <p:spPr bwMode="auto">
            <a:xfrm>
              <a:off x="1100" y="996"/>
              <a:ext cx="48" cy="2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52">
              <a:extLst>
                <a:ext uri="{FF2B5EF4-FFF2-40B4-BE49-F238E27FC236}">
                  <a16:creationId xmlns:a16="http://schemas.microsoft.com/office/drawing/2014/main" id="{FEF14DA2-EC04-454F-89B1-829634EFB691}"/>
                </a:ext>
              </a:extLst>
            </p:cNvPr>
            <p:cNvSpPr>
              <a:spLocks/>
            </p:cNvSpPr>
            <p:nvPr/>
          </p:nvSpPr>
          <p:spPr bwMode="auto">
            <a:xfrm>
              <a:off x="988" y="885"/>
              <a:ext cx="303" cy="64"/>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53">
              <a:extLst>
                <a:ext uri="{FF2B5EF4-FFF2-40B4-BE49-F238E27FC236}">
                  <a16:creationId xmlns:a16="http://schemas.microsoft.com/office/drawing/2014/main" id="{1AA49DCB-1019-4B08-9DE1-B6DA30B282DD}"/>
                </a:ext>
              </a:extLst>
            </p:cNvPr>
            <p:cNvSpPr>
              <a:spLocks noChangeArrowheads="1"/>
            </p:cNvSpPr>
            <p:nvPr/>
          </p:nvSpPr>
          <p:spPr bwMode="auto">
            <a:xfrm>
              <a:off x="1100" y="788"/>
              <a:ext cx="80" cy="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54">
              <a:extLst>
                <a:ext uri="{FF2B5EF4-FFF2-40B4-BE49-F238E27FC236}">
                  <a16:creationId xmlns:a16="http://schemas.microsoft.com/office/drawing/2014/main" id="{95B4E02C-2A12-4C4B-8D1F-5D736363CBF3}"/>
                </a:ext>
              </a:extLst>
            </p:cNvPr>
            <p:cNvSpPr>
              <a:spLocks noChangeArrowheads="1"/>
            </p:cNvSpPr>
            <p:nvPr/>
          </p:nvSpPr>
          <p:spPr bwMode="auto">
            <a:xfrm>
              <a:off x="1108" y="797"/>
              <a:ext cx="64" cy="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5">
              <a:extLst>
                <a:ext uri="{FF2B5EF4-FFF2-40B4-BE49-F238E27FC236}">
                  <a16:creationId xmlns:a16="http://schemas.microsoft.com/office/drawing/2014/main" id="{F96A0309-C639-4BE7-A17D-C3BAA8945781}"/>
                </a:ext>
              </a:extLst>
            </p:cNvPr>
            <p:cNvSpPr>
              <a:spLocks noEditPoints="1"/>
            </p:cNvSpPr>
            <p:nvPr/>
          </p:nvSpPr>
          <p:spPr bwMode="auto">
            <a:xfrm>
              <a:off x="1100" y="788"/>
              <a:ext cx="80" cy="81"/>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38" descr="data, cloud, scale">
            <a:extLst>
              <a:ext uri="{FF2B5EF4-FFF2-40B4-BE49-F238E27FC236}">
                <a16:creationId xmlns:a16="http://schemas.microsoft.com/office/drawing/2014/main" id="{EDA591D1-F281-4186-BC37-E186592A7FC8}"/>
              </a:ext>
            </a:extLst>
          </p:cNvPr>
          <p:cNvGrpSpPr>
            <a:grpSpLocks noChangeAspect="1"/>
          </p:cNvGrpSpPr>
          <p:nvPr/>
        </p:nvGrpSpPr>
        <p:grpSpPr bwMode="auto">
          <a:xfrm>
            <a:off x="10856704" y="2224853"/>
            <a:ext cx="422275" cy="422275"/>
            <a:chOff x="6956" y="798"/>
            <a:chExt cx="266" cy="266"/>
          </a:xfrm>
        </p:grpSpPr>
        <p:sp>
          <p:nvSpPr>
            <p:cNvPr id="124" name="AutoShape 37">
              <a:extLst>
                <a:ext uri="{FF2B5EF4-FFF2-40B4-BE49-F238E27FC236}">
                  <a16:creationId xmlns:a16="http://schemas.microsoft.com/office/drawing/2014/main" id="{FF916046-2B05-465A-BE06-1ABE41325C53}"/>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9">
              <a:extLst>
                <a:ext uri="{FF2B5EF4-FFF2-40B4-BE49-F238E27FC236}">
                  <a16:creationId xmlns:a16="http://schemas.microsoft.com/office/drawing/2014/main" id="{D87897FF-07AD-430A-B675-880D693FAFE1}"/>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F2A3B2D2-E1E1-4318-A32C-14CD0F46165D}"/>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41">
              <a:extLst>
                <a:ext uri="{FF2B5EF4-FFF2-40B4-BE49-F238E27FC236}">
                  <a16:creationId xmlns:a16="http://schemas.microsoft.com/office/drawing/2014/main" id="{8A3D4249-FEDE-4501-B378-913F4B876C2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42">
              <a:extLst>
                <a:ext uri="{FF2B5EF4-FFF2-40B4-BE49-F238E27FC236}">
                  <a16:creationId xmlns:a16="http://schemas.microsoft.com/office/drawing/2014/main" id="{26EEB34F-F180-4CE0-8316-0E700EF04362}"/>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43">
              <a:extLst>
                <a:ext uri="{FF2B5EF4-FFF2-40B4-BE49-F238E27FC236}">
                  <a16:creationId xmlns:a16="http://schemas.microsoft.com/office/drawing/2014/main" id="{42946BD7-1404-4F09-BF20-6845017E707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44">
              <a:extLst>
                <a:ext uri="{FF2B5EF4-FFF2-40B4-BE49-F238E27FC236}">
                  <a16:creationId xmlns:a16="http://schemas.microsoft.com/office/drawing/2014/main" id="{91DCE564-FC06-4E67-806A-EFD26C8D3FBD}"/>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45">
              <a:extLst>
                <a:ext uri="{FF2B5EF4-FFF2-40B4-BE49-F238E27FC236}">
                  <a16:creationId xmlns:a16="http://schemas.microsoft.com/office/drawing/2014/main" id="{AC95DDCC-6029-4576-BB24-060A21B8E306}"/>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46">
              <a:extLst>
                <a:ext uri="{FF2B5EF4-FFF2-40B4-BE49-F238E27FC236}">
                  <a16:creationId xmlns:a16="http://schemas.microsoft.com/office/drawing/2014/main" id="{A6786743-8C01-4DE6-B674-338924095A86}"/>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7">
              <a:extLst>
                <a:ext uri="{FF2B5EF4-FFF2-40B4-BE49-F238E27FC236}">
                  <a16:creationId xmlns:a16="http://schemas.microsoft.com/office/drawing/2014/main" id="{2B4AAE08-8322-44CC-84F5-9AC94DBCD9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4" name="engineer assistance" descr="engineer, assistance">
            <a:extLst>
              <a:ext uri="{FF2B5EF4-FFF2-40B4-BE49-F238E27FC236}">
                <a16:creationId xmlns:a16="http://schemas.microsoft.com/office/drawing/2014/main" id="{B79E8761-FC4A-4742-90EC-A5493707E7EB}"/>
              </a:ext>
            </a:extLst>
          </p:cNvPr>
          <p:cNvGrpSpPr/>
          <p:nvPr/>
        </p:nvGrpSpPr>
        <p:grpSpPr>
          <a:xfrm>
            <a:off x="1398714" y="5731820"/>
            <a:ext cx="435026" cy="435024"/>
            <a:chOff x="6339155" y="5746544"/>
            <a:chExt cx="435026" cy="435024"/>
          </a:xfrm>
        </p:grpSpPr>
        <p:sp>
          <p:nvSpPr>
            <p:cNvPr id="135" name="Freeform: Shape 134">
              <a:extLst>
                <a:ext uri="{FF2B5EF4-FFF2-40B4-BE49-F238E27FC236}">
                  <a16:creationId xmlns:a16="http://schemas.microsoft.com/office/drawing/2014/main" id="{60DC3024-B4D6-4E56-B729-94EB61808E95}"/>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25E5D50-4276-404B-8D7F-C575F52CC41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45A732E5-D2E6-40F0-BE91-0391D0552192}"/>
              </a:ext>
            </a:extLst>
          </p:cNvPr>
          <p:cNvGrpSpPr/>
          <p:nvPr/>
        </p:nvGrpSpPr>
        <p:grpSpPr>
          <a:xfrm>
            <a:off x="0" y="6494753"/>
            <a:ext cx="12192000" cy="472960"/>
            <a:chOff x="0" y="6494753"/>
            <a:chExt cx="12192000" cy="472960"/>
          </a:xfrm>
        </p:grpSpPr>
        <p:sp>
          <p:nvSpPr>
            <p:cNvPr id="138" name="Rectangle 137">
              <a:extLst>
                <a:ext uri="{FF2B5EF4-FFF2-40B4-BE49-F238E27FC236}">
                  <a16:creationId xmlns:a16="http://schemas.microsoft.com/office/drawing/2014/main" id="{D284C2F8-6D6F-4E54-B7CE-C43F3A5F4E92}"/>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TextBox 138">
              <a:extLst>
                <a:ext uri="{FF2B5EF4-FFF2-40B4-BE49-F238E27FC236}">
                  <a16:creationId xmlns:a16="http://schemas.microsoft.com/office/drawing/2014/main" id="{CE57EE57-83CD-4E28-93D2-7CDBD548224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2850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7C86144A-EEDF-4C5A-9C43-C14E0C26A558}"/>
              </a:ext>
              <a:ext uri="{C183D7F6-B498-43B3-948B-1728B52AA6E4}">
                <adec:decorative xmlns:adec="http://schemas.microsoft.com/office/drawing/2017/decorative" val="1"/>
              </a:ext>
            </a:extLst>
          </p:cNvPr>
          <p:cNvGrpSpPr/>
          <p:nvPr/>
        </p:nvGrpSpPr>
        <p:grpSpPr>
          <a:xfrm>
            <a:off x="5258246" y="5072975"/>
            <a:ext cx="1842220" cy="1532404"/>
            <a:chOff x="5258246" y="5072975"/>
            <a:chExt cx="1842220" cy="1532404"/>
          </a:xfrm>
        </p:grpSpPr>
        <p:pic>
          <p:nvPicPr>
            <p:cNvPr id="54" name="Picture 53">
              <a:extLst>
                <a:ext uri="{FF2B5EF4-FFF2-40B4-BE49-F238E27FC236}">
                  <a16:creationId xmlns:a16="http://schemas.microsoft.com/office/drawing/2014/main" id="{C0A70860-3E4C-4BC9-9CF9-AFAF8EB89C00}"/>
                </a:ext>
              </a:extLst>
            </p:cNvPr>
            <p:cNvPicPr>
              <a:picLocks noChangeAspect="1"/>
            </p:cNvPicPr>
            <p:nvPr/>
          </p:nvPicPr>
          <p:blipFill>
            <a:blip r:embed="rId2"/>
            <a:stretch>
              <a:fillRect/>
            </a:stretch>
          </p:blipFill>
          <p:spPr>
            <a:xfrm>
              <a:off x="5258246" y="5108049"/>
              <a:ext cx="1842220" cy="1497330"/>
            </a:xfrm>
            <a:prstGeom prst="rect">
              <a:avLst/>
            </a:prstGeom>
          </p:spPr>
        </p:pic>
        <p:sp>
          <p:nvSpPr>
            <p:cNvPr id="55" name="Rectangle 54">
              <a:extLst>
                <a:ext uri="{FF2B5EF4-FFF2-40B4-BE49-F238E27FC236}">
                  <a16:creationId xmlns:a16="http://schemas.microsoft.com/office/drawing/2014/main" id="{B8FF40DD-15AD-414D-8B49-295D94343D09}"/>
                </a:ext>
              </a:extLst>
            </p:cNvPr>
            <p:cNvSpPr/>
            <p:nvPr/>
          </p:nvSpPr>
          <p:spPr bwMode="auto">
            <a:xfrm>
              <a:off x="5299508" y="5096483"/>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24DBCA1-C33C-4563-AB53-C105F002FA5E}"/>
                </a:ext>
              </a:extLst>
            </p:cNvPr>
            <p:cNvSpPr/>
            <p:nvPr/>
          </p:nvSpPr>
          <p:spPr bwMode="auto">
            <a:xfrm>
              <a:off x="6925359" y="5072975"/>
              <a:ext cx="175107" cy="165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 name="Picture 51">
            <a:extLst>
              <a:ext uri="{FF2B5EF4-FFF2-40B4-BE49-F238E27FC236}">
                <a16:creationId xmlns:a16="http://schemas.microsoft.com/office/drawing/2014/main" id="{51B01A0A-A502-48CC-91B7-F0EE414F17D7}"/>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3086203" y="6029325"/>
            <a:ext cx="730941" cy="502444"/>
          </a:xfrm>
          <a:prstGeom prst="rect">
            <a:avLst/>
          </a:prstGeom>
        </p:spPr>
      </p:pic>
      <p:sp>
        <p:nvSpPr>
          <p:cNvPr id="3" name="TextBox 2">
            <a:extLst>
              <a:ext uri="{FF2B5EF4-FFF2-40B4-BE49-F238E27FC236}">
                <a16:creationId xmlns:a16="http://schemas.microsoft.com/office/drawing/2014/main" id="{53FAC63C-1D25-483C-B418-35FEE94F2DAD}"/>
              </a:ext>
            </a:extLst>
          </p:cNvPr>
          <p:cNvSpPr txBox="1"/>
          <p:nvPr/>
        </p:nvSpPr>
        <p:spPr>
          <a:xfrm>
            <a:off x="264181" y="160929"/>
            <a:ext cx="603947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78D3"/>
                </a:solidFill>
                <a:effectLst/>
                <a:uLnTx/>
                <a:uFillTx/>
                <a:latin typeface="Calibri Light (Headings)"/>
              </a:rPr>
              <a:t>Extend on-premises into Azure</a:t>
            </a:r>
          </a:p>
        </p:txBody>
      </p:sp>
      <p:sp>
        <p:nvSpPr>
          <p:cNvPr id="4" name="TextBox 3">
            <a:extLst>
              <a:ext uri="{FF2B5EF4-FFF2-40B4-BE49-F238E27FC236}">
                <a16:creationId xmlns:a16="http://schemas.microsoft.com/office/drawing/2014/main" id="{0F9EEB40-EEC0-4C62-89FB-A2A763EC1E78}"/>
              </a:ext>
            </a:extLst>
          </p:cNvPr>
          <p:cNvSpPr txBox="1"/>
          <p:nvPr/>
        </p:nvSpPr>
        <p:spPr>
          <a:xfrm>
            <a:off x="571825" y="748288"/>
            <a:ext cx="398448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Business continuity &amp; disaster recovery</a:t>
            </a:r>
          </a:p>
        </p:txBody>
      </p:sp>
      <p:sp>
        <p:nvSpPr>
          <p:cNvPr id="5" name="TextBox 4">
            <a:extLst>
              <a:ext uri="{FF2B5EF4-FFF2-40B4-BE49-F238E27FC236}">
                <a16:creationId xmlns:a16="http://schemas.microsoft.com/office/drawing/2014/main" id="{328949E2-8662-454C-8076-529F7C26C809}"/>
              </a:ext>
            </a:extLst>
          </p:cNvPr>
          <p:cNvSpPr txBox="1"/>
          <p:nvPr/>
        </p:nvSpPr>
        <p:spPr>
          <a:xfrm>
            <a:off x="647722"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Site Recovery</a:t>
            </a:r>
          </a:p>
        </p:txBody>
      </p:sp>
      <p:sp>
        <p:nvSpPr>
          <p:cNvPr id="6" name="TextBox 5">
            <a:extLst>
              <a:ext uri="{FF2B5EF4-FFF2-40B4-BE49-F238E27FC236}">
                <a16:creationId xmlns:a16="http://schemas.microsoft.com/office/drawing/2014/main" id="{D5636089-D73B-4CF3-B263-00742687B723}"/>
              </a:ext>
            </a:extLst>
          </p:cNvPr>
          <p:cNvSpPr txBox="1"/>
          <p:nvPr/>
        </p:nvSpPr>
        <p:spPr>
          <a:xfrm>
            <a:off x="1999866"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Backup</a:t>
            </a:r>
          </a:p>
        </p:txBody>
      </p:sp>
      <p:sp>
        <p:nvSpPr>
          <p:cNvPr id="7" name="TextBox 6">
            <a:extLst>
              <a:ext uri="{FF2B5EF4-FFF2-40B4-BE49-F238E27FC236}">
                <a16:creationId xmlns:a16="http://schemas.microsoft.com/office/drawing/2014/main" id="{B50BEB01-516D-43D1-A0B8-6796BE1C7495}"/>
              </a:ext>
            </a:extLst>
          </p:cNvPr>
          <p:cNvSpPr txBox="1"/>
          <p:nvPr/>
        </p:nvSpPr>
        <p:spPr>
          <a:xfrm>
            <a:off x="3283918" y="1843823"/>
            <a:ext cx="11284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Replica</a:t>
            </a:r>
          </a:p>
        </p:txBody>
      </p:sp>
      <p:sp>
        <p:nvSpPr>
          <p:cNvPr id="8" name="TextBox 7">
            <a:extLst>
              <a:ext uri="{FF2B5EF4-FFF2-40B4-BE49-F238E27FC236}">
                <a16:creationId xmlns:a16="http://schemas.microsoft.com/office/drawing/2014/main" id="{7CABA77D-F39B-4A5F-A1F6-F0F2215C17AA}"/>
              </a:ext>
            </a:extLst>
          </p:cNvPr>
          <p:cNvSpPr txBox="1"/>
          <p:nvPr/>
        </p:nvSpPr>
        <p:spPr>
          <a:xfrm>
            <a:off x="1104920" y="3237440"/>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File Sync</a:t>
            </a:r>
          </a:p>
        </p:txBody>
      </p:sp>
      <p:sp>
        <p:nvSpPr>
          <p:cNvPr id="9" name="TextBox 8">
            <a:extLst>
              <a:ext uri="{FF2B5EF4-FFF2-40B4-BE49-F238E27FC236}">
                <a16:creationId xmlns:a16="http://schemas.microsoft.com/office/drawing/2014/main" id="{180467C1-0DC4-4AEC-B6EA-F7BF263F6044}"/>
              </a:ext>
            </a:extLst>
          </p:cNvPr>
          <p:cNvSpPr txBox="1"/>
          <p:nvPr/>
        </p:nvSpPr>
        <p:spPr>
          <a:xfrm>
            <a:off x="495931" y="2432689"/>
            <a:ext cx="302326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Extend on-premises capacity</a:t>
            </a:r>
          </a:p>
        </p:txBody>
      </p:sp>
      <p:sp>
        <p:nvSpPr>
          <p:cNvPr id="10" name="TextBox 9">
            <a:extLst>
              <a:ext uri="{FF2B5EF4-FFF2-40B4-BE49-F238E27FC236}">
                <a16:creationId xmlns:a16="http://schemas.microsoft.com/office/drawing/2014/main" id="{AF67B7EA-60A0-4648-AF99-2588B30B52D9}"/>
              </a:ext>
            </a:extLst>
          </p:cNvPr>
          <p:cNvSpPr txBox="1"/>
          <p:nvPr/>
        </p:nvSpPr>
        <p:spPr>
          <a:xfrm>
            <a:off x="2311152" y="3237440"/>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Storage Migration Service</a:t>
            </a:r>
          </a:p>
        </p:txBody>
      </p:sp>
      <p:sp>
        <p:nvSpPr>
          <p:cNvPr id="11" name="TextBox 10">
            <a:extLst>
              <a:ext uri="{FF2B5EF4-FFF2-40B4-BE49-F238E27FC236}">
                <a16:creationId xmlns:a16="http://schemas.microsoft.com/office/drawing/2014/main" id="{D58965A4-D62B-45CF-85E4-25969E77E77E}"/>
              </a:ext>
            </a:extLst>
          </p:cNvPr>
          <p:cNvSpPr txBox="1"/>
          <p:nvPr/>
        </p:nvSpPr>
        <p:spPr>
          <a:xfrm>
            <a:off x="1104920" y="4074633"/>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Witness</a:t>
            </a:r>
          </a:p>
        </p:txBody>
      </p:sp>
      <p:sp>
        <p:nvSpPr>
          <p:cNvPr id="12" name="TextBox 11">
            <a:extLst>
              <a:ext uri="{FF2B5EF4-FFF2-40B4-BE49-F238E27FC236}">
                <a16:creationId xmlns:a16="http://schemas.microsoft.com/office/drawing/2014/main" id="{B3C63CA1-0373-4FCA-A77D-3081F77391B1}"/>
              </a:ext>
            </a:extLst>
          </p:cNvPr>
          <p:cNvSpPr txBox="1"/>
          <p:nvPr/>
        </p:nvSpPr>
        <p:spPr>
          <a:xfrm>
            <a:off x="2311152" y="4074633"/>
            <a:ext cx="232894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Azure VM</a:t>
            </a:r>
          </a:p>
        </p:txBody>
      </p:sp>
      <p:sp>
        <p:nvSpPr>
          <p:cNvPr id="13" name="TextBox 12">
            <a:extLst>
              <a:ext uri="{FF2B5EF4-FFF2-40B4-BE49-F238E27FC236}">
                <a16:creationId xmlns:a16="http://schemas.microsoft.com/office/drawing/2014/main" id="{EBBC7107-D425-4F34-8130-EF1A2E400188}"/>
              </a:ext>
            </a:extLst>
          </p:cNvPr>
          <p:cNvSpPr txBox="1"/>
          <p:nvPr/>
        </p:nvSpPr>
        <p:spPr>
          <a:xfrm>
            <a:off x="231115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Extend Network</a:t>
            </a:r>
          </a:p>
        </p:txBody>
      </p:sp>
      <p:sp>
        <p:nvSpPr>
          <p:cNvPr id="14" name="TextBox 13">
            <a:extLst>
              <a:ext uri="{FF2B5EF4-FFF2-40B4-BE49-F238E27FC236}">
                <a16:creationId xmlns:a16="http://schemas.microsoft.com/office/drawing/2014/main" id="{D20EB83B-8ECE-4D04-B9F3-B80DAE6E527B}"/>
              </a:ext>
            </a:extLst>
          </p:cNvPr>
          <p:cNvSpPr txBox="1"/>
          <p:nvPr/>
        </p:nvSpPr>
        <p:spPr>
          <a:xfrm>
            <a:off x="647722" y="4875509"/>
            <a:ext cx="2328942"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Network Adapter</a:t>
            </a:r>
          </a:p>
        </p:txBody>
      </p:sp>
      <p:sp>
        <p:nvSpPr>
          <p:cNvPr id="15" name="TextBox 14">
            <a:extLst>
              <a:ext uri="{FF2B5EF4-FFF2-40B4-BE49-F238E27FC236}">
                <a16:creationId xmlns:a16="http://schemas.microsoft.com/office/drawing/2014/main" id="{FCFA2797-216A-4A95-B7A8-4ABBE2F19081}"/>
              </a:ext>
            </a:extLst>
          </p:cNvPr>
          <p:cNvSpPr txBox="1"/>
          <p:nvPr/>
        </p:nvSpPr>
        <p:spPr>
          <a:xfrm rot="18935516">
            <a:off x="219705" y="292090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Storage</a:t>
            </a:r>
          </a:p>
        </p:txBody>
      </p:sp>
      <p:sp>
        <p:nvSpPr>
          <p:cNvPr id="16" name="TextBox 15">
            <a:extLst>
              <a:ext uri="{FF2B5EF4-FFF2-40B4-BE49-F238E27FC236}">
                <a16:creationId xmlns:a16="http://schemas.microsoft.com/office/drawing/2014/main" id="{F1DD5A1D-3B07-4526-BF0A-6BB9A9451D87}"/>
              </a:ext>
            </a:extLst>
          </p:cNvPr>
          <p:cNvSpPr txBox="1"/>
          <p:nvPr/>
        </p:nvSpPr>
        <p:spPr>
          <a:xfrm rot="18935516">
            <a:off x="219704" y="3781767"/>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Compute</a:t>
            </a:r>
          </a:p>
        </p:txBody>
      </p:sp>
      <p:sp>
        <p:nvSpPr>
          <p:cNvPr id="17" name="TextBox 16">
            <a:extLst>
              <a:ext uri="{FF2B5EF4-FFF2-40B4-BE49-F238E27FC236}">
                <a16:creationId xmlns:a16="http://schemas.microsoft.com/office/drawing/2014/main" id="{DDE4189F-4469-4AA5-B361-32B886FCB090}"/>
              </a:ext>
            </a:extLst>
          </p:cNvPr>
          <p:cNvSpPr txBox="1"/>
          <p:nvPr/>
        </p:nvSpPr>
        <p:spPr>
          <a:xfrm rot="18935516">
            <a:off x="219702" y="4719775"/>
            <a:ext cx="1404815"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Networking</a:t>
            </a:r>
          </a:p>
        </p:txBody>
      </p:sp>
      <p:sp>
        <p:nvSpPr>
          <p:cNvPr id="18" name="TextBox 17">
            <a:extLst>
              <a:ext uri="{FF2B5EF4-FFF2-40B4-BE49-F238E27FC236}">
                <a16:creationId xmlns:a16="http://schemas.microsoft.com/office/drawing/2014/main" id="{F7360CF8-A3F5-4BCE-A35E-BE2BD2D9D88D}"/>
              </a:ext>
            </a:extLst>
          </p:cNvPr>
          <p:cNvSpPr txBox="1"/>
          <p:nvPr/>
        </p:nvSpPr>
        <p:spPr>
          <a:xfrm>
            <a:off x="8272311" y="696280"/>
            <a:ext cx="309245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41"/>
                </a:solidFill>
                <a:effectLst/>
                <a:uLnTx/>
                <a:uFillTx/>
                <a:latin typeface="Segoe UI Semibold"/>
                <a:ea typeface="+mn-ea"/>
                <a:cs typeface="+mn-cs"/>
              </a:rPr>
              <a:t>Centrally manage from Azure</a:t>
            </a:r>
          </a:p>
        </p:txBody>
      </p:sp>
      <p:sp>
        <p:nvSpPr>
          <p:cNvPr id="19" name="TextBox 18">
            <a:extLst>
              <a:ext uri="{FF2B5EF4-FFF2-40B4-BE49-F238E27FC236}">
                <a16:creationId xmlns:a16="http://schemas.microsoft.com/office/drawing/2014/main" id="{ECC87AC4-4780-4D68-80E2-6ECE363195F6}"/>
              </a:ext>
            </a:extLst>
          </p:cNvPr>
          <p:cNvSpPr txBox="1"/>
          <p:nvPr/>
        </p:nvSpPr>
        <p:spPr>
          <a:xfrm>
            <a:off x="7817007"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Secure</a:t>
            </a:r>
          </a:p>
        </p:txBody>
      </p:sp>
      <p:sp>
        <p:nvSpPr>
          <p:cNvPr id="20" name="TextBox 19">
            <a:extLst>
              <a:ext uri="{FF2B5EF4-FFF2-40B4-BE49-F238E27FC236}">
                <a16:creationId xmlns:a16="http://schemas.microsoft.com/office/drawing/2014/main" id="{71BFCCCA-C904-4601-8312-D5C89E2D26DA}"/>
              </a:ext>
            </a:extLst>
          </p:cNvPr>
          <p:cNvSpPr txBox="1"/>
          <p:nvPr/>
        </p:nvSpPr>
        <p:spPr>
          <a:xfrm>
            <a:off x="9246972"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1" name="TextBox 20">
            <a:extLst>
              <a:ext uri="{FF2B5EF4-FFF2-40B4-BE49-F238E27FC236}">
                <a16:creationId xmlns:a16="http://schemas.microsoft.com/office/drawing/2014/main" id="{E7B0E32A-9E35-4535-B9F6-739606EDF49B}"/>
              </a:ext>
            </a:extLst>
          </p:cNvPr>
          <p:cNvSpPr txBox="1"/>
          <p:nvPr/>
        </p:nvSpPr>
        <p:spPr>
          <a:xfrm>
            <a:off x="10686665" y="1338302"/>
            <a:ext cx="112840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Update</a:t>
            </a:r>
          </a:p>
        </p:txBody>
      </p:sp>
      <p:sp>
        <p:nvSpPr>
          <p:cNvPr id="22" name="TextBox 21">
            <a:extLst>
              <a:ext uri="{FF2B5EF4-FFF2-40B4-BE49-F238E27FC236}">
                <a16:creationId xmlns:a16="http://schemas.microsoft.com/office/drawing/2014/main" id="{71C2FAB7-D517-47DB-B4B2-FD84664759EB}"/>
              </a:ext>
            </a:extLst>
          </p:cNvPr>
          <p:cNvSpPr txBox="1"/>
          <p:nvPr/>
        </p:nvSpPr>
        <p:spPr>
          <a:xfrm>
            <a:off x="7564088"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Security Center</a:t>
            </a:r>
          </a:p>
        </p:txBody>
      </p:sp>
      <p:sp>
        <p:nvSpPr>
          <p:cNvPr id="23" name="TextBox 22">
            <a:extLst>
              <a:ext uri="{FF2B5EF4-FFF2-40B4-BE49-F238E27FC236}">
                <a16:creationId xmlns:a16="http://schemas.microsoft.com/office/drawing/2014/main" id="{AAD96157-EBD2-4C3A-8C4F-7348C5FC7881}"/>
              </a:ext>
            </a:extLst>
          </p:cNvPr>
          <p:cNvSpPr txBox="1"/>
          <p:nvPr/>
        </p:nvSpPr>
        <p:spPr>
          <a:xfrm>
            <a:off x="8969341"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24" name="TextBox 23">
            <a:extLst>
              <a:ext uri="{FF2B5EF4-FFF2-40B4-BE49-F238E27FC236}">
                <a16:creationId xmlns:a16="http://schemas.microsoft.com/office/drawing/2014/main" id="{01B35B4B-C1ED-4C0C-A38D-429C6D33690F}"/>
              </a:ext>
            </a:extLst>
          </p:cNvPr>
          <p:cNvSpPr txBox="1"/>
          <p:nvPr/>
        </p:nvSpPr>
        <p:spPr>
          <a:xfrm>
            <a:off x="10436594" y="2271754"/>
            <a:ext cx="16285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Update</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Management</a:t>
            </a:r>
          </a:p>
        </p:txBody>
      </p:sp>
      <p:sp>
        <p:nvSpPr>
          <p:cNvPr id="25" name="TextBox 24">
            <a:extLst>
              <a:ext uri="{FF2B5EF4-FFF2-40B4-BE49-F238E27FC236}">
                <a16:creationId xmlns:a16="http://schemas.microsoft.com/office/drawing/2014/main" id="{97952EF4-3810-4138-B079-8C7635E2D821}"/>
              </a:ext>
            </a:extLst>
          </p:cNvPr>
          <p:cNvSpPr txBox="1"/>
          <p:nvPr/>
        </p:nvSpPr>
        <p:spPr>
          <a:xfrm>
            <a:off x="8238143"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Arc for Servers</a:t>
            </a:r>
          </a:p>
        </p:txBody>
      </p:sp>
      <p:sp>
        <p:nvSpPr>
          <p:cNvPr id="26" name="TextBox 25">
            <a:extLst>
              <a:ext uri="{FF2B5EF4-FFF2-40B4-BE49-F238E27FC236}">
                <a16:creationId xmlns:a16="http://schemas.microsoft.com/office/drawing/2014/main" id="{D5D7F1A7-3E62-4E71-8696-8D9B3D93E14C}"/>
              </a:ext>
            </a:extLst>
          </p:cNvPr>
          <p:cNvSpPr txBox="1"/>
          <p:nvPr/>
        </p:nvSpPr>
        <p:spPr>
          <a:xfrm>
            <a:off x="9736357" y="3975709"/>
            <a:ext cx="1942683"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Policy</a:t>
            </a:r>
          </a:p>
        </p:txBody>
      </p:sp>
      <p:sp>
        <p:nvSpPr>
          <p:cNvPr id="27" name="Freeform: Shape 26">
            <a:extLst>
              <a:ext uri="{FF2B5EF4-FFF2-40B4-BE49-F238E27FC236}">
                <a16:creationId xmlns:a16="http://schemas.microsoft.com/office/drawing/2014/main" id="{6ABC9704-41E7-4EE1-9778-38015E7B79E5}"/>
              </a:ext>
              <a:ext uri="{C183D7F6-B498-43B3-948B-1728B52AA6E4}">
                <adec:decorative xmlns:adec="http://schemas.microsoft.com/office/drawing/2017/decorative" val="1"/>
              </a:ext>
            </a:extLst>
          </p:cNvPr>
          <p:cNvSpPr/>
          <p:nvPr/>
        </p:nvSpPr>
        <p:spPr bwMode="auto">
          <a:xfrm>
            <a:off x="5173838" y="1116510"/>
            <a:ext cx="1676716" cy="979706"/>
          </a:xfrm>
          <a:custGeom>
            <a:avLst/>
            <a:gdLst>
              <a:gd name="connsiteX0" fmla="*/ 807675 w 1938988"/>
              <a:gd name="connsiteY0" fmla="*/ 0 h 1117017"/>
              <a:gd name="connsiteX1" fmla="*/ 1153147 w 1938988"/>
              <a:gd name="connsiteY1" fmla="*/ 183686 h 1117017"/>
              <a:gd name="connsiteX2" fmla="*/ 1167099 w 1938988"/>
              <a:gd name="connsiteY2" fmla="*/ 209389 h 1117017"/>
              <a:gd name="connsiteX3" fmla="*/ 1194391 w 1938988"/>
              <a:gd name="connsiteY3" fmla="*/ 200917 h 1117017"/>
              <a:gd name="connsiteX4" fmla="*/ 1273207 w 1938988"/>
              <a:gd name="connsiteY4" fmla="*/ 192972 h 1117017"/>
              <a:gd name="connsiteX5" fmla="*/ 1656343 w 1938988"/>
              <a:gd name="connsiteY5" fmla="*/ 505237 h 1117017"/>
              <a:gd name="connsiteX6" fmla="*/ 1657978 w 1938988"/>
              <a:gd name="connsiteY6" fmla="*/ 521461 h 1117017"/>
              <a:gd name="connsiteX7" fmla="*/ 1700512 w 1938988"/>
              <a:gd name="connsiteY7" fmla="*/ 525749 h 1117017"/>
              <a:gd name="connsiteX8" fmla="*/ 1938988 w 1938988"/>
              <a:gd name="connsiteY8" fmla="*/ 818349 h 1117017"/>
              <a:gd name="connsiteX9" fmla="*/ 1700512 w 1938988"/>
              <a:gd name="connsiteY9" fmla="*/ 1110949 h 1117017"/>
              <a:gd name="connsiteX10" fmla="*/ 1664287 w 1938988"/>
              <a:gd name="connsiteY10" fmla="*/ 1114601 h 1117017"/>
              <a:gd name="connsiteX11" fmla="*/ 1664287 w 1938988"/>
              <a:gd name="connsiteY11" fmla="*/ 1117017 h 1117017"/>
              <a:gd name="connsiteX12" fmla="*/ 1640320 w 1938988"/>
              <a:gd name="connsiteY12" fmla="*/ 1117017 h 1117017"/>
              <a:gd name="connsiteX13" fmla="*/ 391050 w 1938988"/>
              <a:gd name="connsiteY13" fmla="*/ 1117017 h 1117017"/>
              <a:gd name="connsiteX14" fmla="*/ 391050 w 1938988"/>
              <a:gd name="connsiteY14" fmla="*/ 1112899 h 1117017"/>
              <a:gd name="connsiteX15" fmla="*/ 350196 w 1938988"/>
              <a:gd name="connsiteY15" fmla="*/ 1117017 h 1117017"/>
              <a:gd name="connsiteX16" fmla="*/ 0 w 1938988"/>
              <a:gd name="connsiteY16" fmla="*/ 766821 h 1117017"/>
              <a:gd name="connsiteX17" fmla="*/ 350196 w 1938988"/>
              <a:gd name="connsiteY17" fmla="*/ 416625 h 1117017"/>
              <a:gd name="connsiteX18" fmla="*/ 391576 w 1938988"/>
              <a:gd name="connsiteY18" fmla="*/ 421838 h 1117017"/>
              <a:gd name="connsiteX19" fmla="*/ 391050 w 1938988"/>
              <a:gd name="connsiteY19" fmla="*/ 416625 h 1117017"/>
              <a:gd name="connsiteX20" fmla="*/ 807675 w 1938988"/>
              <a:gd name="connsiteY20" fmla="*/ 0 h 111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8988" h="1117017">
                <a:moveTo>
                  <a:pt x="807675" y="0"/>
                </a:moveTo>
                <a:cubicBezTo>
                  <a:pt x="951485" y="0"/>
                  <a:pt x="1078277" y="72863"/>
                  <a:pt x="1153147" y="183686"/>
                </a:cubicBezTo>
                <a:lnTo>
                  <a:pt x="1167099" y="209389"/>
                </a:lnTo>
                <a:lnTo>
                  <a:pt x="1194391" y="200917"/>
                </a:lnTo>
                <a:cubicBezTo>
                  <a:pt x="1219849" y="195708"/>
                  <a:pt x="1246209" y="192972"/>
                  <a:pt x="1273207" y="192972"/>
                </a:cubicBezTo>
                <a:cubicBezTo>
                  <a:pt x="1462197" y="192972"/>
                  <a:pt x="1619876" y="327028"/>
                  <a:pt x="1656343" y="505237"/>
                </a:cubicBezTo>
                <a:lnTo>
                  <a:pt x="1657978" y="521461"/>
                </a:lnTo>
                <a:lnTo>
                  <a:pt x="1700512" y="525749"/>
                </a:lnTo>
                <a:cubicBezTo>
                  <a:pt x="1836610" y="553599"/>
                  <a:pt x="1938988" y="674018"/>
                  <a:pt x="1938988" y="818349"/>
                </a:cubicBezTo>
                <a:cubicBezTo>
                  <a:pt x="1938988" y="962680"/>
                  <a:pt x="1836610" y="1083100"/>
                  <a:pt x="1700512" y="1110949"/>
                </a:cubicBezTo>
                <a:lnTo>
                  <a:pt x="1664287" y="1114601"/>
                </a:lnTo>
                <a:lnTo>
                  <a:pt x="1664287" y="1117017"/>
                </a:lnTo>
                <a:lnTo>
                  <a:pt x="1640320" y="1117017"/>
                </a:lnTo>
                <a:lnTo>
                  <a:pt x="391050" y="1117017"/>
                </a:lnTo>
                <a:lnTo>
                  <a:pt x="391050" y="1112899"/>
                </a:lnTo>
                <a:lnTo>
                  <a:pt x="350196" y="1117017"/>
                </a:lnTo>
                <a:cubicBezTo>
                  <a:pt x="156788" y="1117017"/>
                  <a:pt x="0" y="960229"/>
                  <a:pt x="0" y="766821"/>
                </a:cubicBezTo>
                <a:cubicBezTo>
                  <a:pt x="0" y="573413"/>
                  <a:pt x="156788" y="416625"/>
                  <a:pt x="350196" y="416625"/>
                </a:cubicBezTo>
                <a:lnTo>
                  <a:pt x="391576" y="421838"/>
                </a:lnTo>
                <a:lnTo>
                  <a:pt x="391050" y="416625"/>
                </a:lnTo>
                <a:cubicBezTo>
                  <a:pt x="391050" y="186529"/>
                  <a:pt x="577579" y="0"/>
                  <a:pt x="807675" y="0"/>
                </a:cubicBezTo>
                <a:close/>
              </a:path>
            </a:pathLst>
          </a:cu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26FE3064-9308-44D4-9EFE-9F6DA911C0E7}"/>
              </a:ext>
              <a:ext uri="{C183D7F6-B498-43B3-948B-1728B52AA6E4}">
                <adec:decorative xmlns:adec="http://schemas.microsoft.com/office/drawing/2017/decorative" val="1"/>
              </a:ext>
            </a:extLst>
          </p:cNvPr>
          <p:cNvSpPr/>
          <p:nvPr/>
        </p:nvSpPr>
        <p:spPr>
          <a:xfrm flipH="1">
            <a:off x="4606069" y="1685318"/>
            <a:ext cx="1871144" cy="3445482"/>
          </a:xfrm>
          <a:prstGeom prst="arc">
            <a:avLst>
              <a:gd name="adj1" fmla="val 17098894"/>
              <a:gd name="adj2" fmla="val 5019270"/>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Arc 28">
            <a:extLst>
              <a:ext uri="{FF2B5EF4-FFF2-40B4-BE49-F238E27FC236}">
                <a16:creationId xmlns:a16="http://schemas.microsoft.com/office/drawing/2014/main" id="{00CC8314-81EB-4765-93C8-B034E66BEAAF}"/>
              </a:ext>
              <a:ext uri="{C183D7F6-B498-43B3-948B-1728B52AA6E4}">
                <adec:decorative xmlns:adec="http://schemas.microsoft.com/office/drawing/2017/decorative" val="1"/>
              </a:ext>
            </a:extLst>
          </p:cNvPr>
          <p:cNvSpPr/>
          <p:nvPr/>
        </p:nvSpPr>
        <p:spPr>
          <a:xfrm rot="10800000" flipH="1">
            <a:off x="5765670" y="1843823"/>
            <a:ext cx="1871144" cy="3445482"/>
          </a:xfrm>
          <a:prstGeom prst="arc">
            <a:avLst>
              <a:gd name="adj1" fmla="val 17098894"/>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c 29">
            <a:extLst>
              <a:ext uri="{FF2B5EF4-FFF2-40B4-BE49-F238E27FC236}">
                <a16:creationId xmlns:a16="http://schemas.microsoft.com/office/drawing/2014/main" id="{4139D08F-10B0-4565-968B-517457C6AA54}"/>
              </a:ext>
              <a:ext uri="{C183D7F6-B498-43B3-948B-1728B52AA6E4}">
                <adec:decorative xmlns:adec="http://schemas.microsoft.com/office/drawing/2017/decorative" val="1"/>
              </a:ext>
            </a:extLst>
          </p:cNvPr>
          <p:cNvSpPr/>
          <p:nvPr/>
        </p:nvSpPr>
        <p:spPr>
          <a:xfrm rot="6776837">
            <a:off x="8444217" y="3311107"/>
            <a:ext cx="1298503" cy="3445482"/>
          </a:xfrm>
          <a:prstGeom prst="arc">
            <a:avLst>
              <a:gd name="adj1" fmla="val 17942780"/>
              <a:gd name="adj2" fmla="val 5019270"/>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Arc 31">
            <a:extLst>
              <a:ext uri="{FF2B5EF4-FFF2-40B4-BE49-F238E27FC236}">
                <a16:creationId xmlns:a16="http://schemas.microsoft.com/office/drawing/2014/main" id="{CFD909A6-C499-473E-9813-B05DFC61BA66}"/>
              </a:ext>
              <a:ext uri="{C183D7F6-B498-43B3-948B-1728B52AA6E4}">
                <adec:decorative xmlns:adec="http://schemas.microsoft.com/office/drawing/2017/decorative" val="1"/>
              </a:ext>
            </a:extLst>
          </p:cNvPr>
          <p:cNvSpPr/>
          <p:nvPr/>
        </p:nvSpPr>
        <p:spPr>
          <a:xfrm rot="3786977">
            <a:off x="2793214" y="3393528"/>
            <a:ext cx="1298503" cy="3254439"/>
          </a:xfrm>
          <a:prstGeom prst="arc">
            <a:avLst>
              <a:gd name="adj1" fmla="val 17098894"/>
              <a:gd name="adj2" fmla="val 3904188"/>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Arc 32">
            <a:extLst>
              <a:ext uri="{FF2B5EF4-FFF2-40B4-BE49-F238E27FC236}">
                <a16:creationId xmlns:a16="http://schemas.microsoft.com/office/drawing/2014/main" id="{58CF7CEB-3DAD-4CB3-8C37-BB11BD68E426}"/>
              </a:ext>
              <a:ext uri="{C183D7F6-B498-43B3-948B-1728B52AA6E4}">
                <adec:decorative xmlns:adec="http://schemas.microsoft.com/office/drawing/2017/decorative" val="1"/>
              </a:ext>
            </a:extLst>
          </p:cNvPr>
          <p:cNvSpPr/>
          <p:nvPr/>
        </p:nvSpPr>
        <p:spPr>
          <a:xfrm rot="3786977">
            <a:off x="2939364" y="3519785"/>
            <a:ext cx="1298503" cy="3271674"/>
          </a:xfrm>
          <a:prstGeom prst="arc">
            <a:avLst>
              <a:gd name="adj1" fmla="val 17098894"/>
              <a:gd name="adj2" fmla="val 2278729"/>
            </a:avLst>
          </a:prstGeom>
          <a:ln w="31750">
            <a:solidFill>
              <a:schemeClr val="tx2"/>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Picture 33" descr=" Backup">
            <a:extLst>
              <a:ext uri="{FF2B5EF4-FFF2-40B4-BE49-F238E27FC236}">
                <a16:creationId xmlns:a16="http://schemas.microsoft.com/office/drawing/2014/main" id="{CF9DBE96-9221-4BF1-A90E-09CF3CCCD54B}"/>
              </a:ext>
            </a:extLst>
          </p:cNvPr>
          <p:cNvPicPr>
            <a:picLocks noChangeAspect="1"/>
          </p:cNvPicPr>
          <p:nvPr/>
        </p:nvPicPr>
        <p:blipFill>
          <a:blip r:embed="rId4"/>
          <a:stretch>
            <a:fillRect/>
          </a:stretch>
        </p:blipFill>
        <p:spPr>
          <a:xfrm>
            <a:off x="1003337" y="1483382"/>
            <a:ext cx="487289" cy="411672"/>
          </a:xfrm>
          <a:prstGeom prst="rect">
            <a:avLst/>
          </a:prstGeom>
        </p:spPr>
      </p:pic>
      <p:pic>
        <p:nvPicPr>
          <p:cNvPr id="35" name="Picture 34" descr=" Backup">
            <a:extLst>
              <a:ext uri="{FF2B5EF4-FFF2-40B4-BE49-F238E27FC236}">
                <a16:creationId xmlns:a16="http://schemas.microsoft.com/office/drawing/2014/main" id="{284BF226-F5C0-4193-9255-7ED7653843E8}"/>
              </a:ext>
            </a:extLst>
          </p:cNvPr>
          <p:cNvPicPr>
            <a:picLocks noChangeAspect="1"/>
          </p:cNvPicPr>
          <p:nvPr/>
        </p:nvPicPr>
        <p:blipFill>
          <a:blip r:embed="rId4"/>
          <a:stretch>
            <a:fillRect/>
          </a:stretch>
        </p:blipFill>
        <p:spPr>
          <a:xfrm>
            <a:off x="2322871" y="1483382"/>
            <a:ext cx="487289" cy="411672"/>
          </a:xfrm>
          <a:prstGeom prst="rect">
            <a:avLst/>
          </a:prstGeom>
        </p:spPr>
      </p:pic>
      <p:pic>
        <p:nvPicPr>
          <p:cNvPr id="42" name="Graphic 41" descr="Virtual Machines">
            <a:extLst>
              <a:ext uri="{FF2B5EF4-FFF2-40B4-BE49-F238E27FC236}">
                <a16:creationId xmlns:a16="http://schemas.microsoft.com/office/drawing/2014/main" id="{6D025D34-E66E-4CE8-8169-F7217D615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75" y="3698542"/>
            <a:ext cx="457550" cy="457550"/>
          </a:xfrm>
          <a:prstGeom prst="rect">
            <a:avLst/>
          </a:prstGeom>
        </p:spPr>
      </p:pic>
      <p:pic>
        <p:nvPicPr>
          <p:cNvPr id="43" name="Graphic 42" descr="Virtual Network">
            <a:extLst>
              <a:ext uri="{FF2B5EF4-FFF2-40B4-BE49-F238E27FC236}">
                <a16:creationId xmlns:a16="http://schemas.microsoft.com/office/drawing/2014/main" id="{F118A6D2-3617-4C96-B330-C5625D604A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6869" y="4536298"/>
            <a:ext cx="457550" cy="457550"/>
          </a:xfrm>
          <a:prstGeom prst="rect">
            <a:avLst/>
          </a:prstGeom>
        </p:spPr>
      </p:pic>
      <p:pic>
        <p:nvPicPr>
          <p:cNvPr id="44" name="Picture 43">
            <a:extLst>
              <a:ext uri="{FF2B5EF4-FFF2-40B4-BE49-F238E27FC236}">
                <a16:creationId xmlns:a16="http://schemas.microsoft.com/office/drawing/2014/main" id="{B300224E-9F61-41E1-BE3E-0BB072B40BD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82882" y="4554609"/>
            <a:ext cx="497961" cy="420928"/>
          </a:xfrm>
          <a:prstGeom prst="rect">
            <a:avLst/>
          </a:prstGeom>
        </p:spPr>
      </p:pic>
      <p:pic>
        <p:nvPicPr>
          <p:cNvPr id="45" name="Picture 44">
            <a:extLst>
              <a:ext uri="{FF2B5EF4-FFF2-40B4-BE49-F238E27FC236}">
                <a16:creationId xmlns:a16="http://schemas.microsoft.com/office/drawing/2014/main" id="{2EF73884-3C17-4766-BB22-11B11A24D74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543690" y="3636244"/>
            <a:ext cx="628010" cy="511380"/>
          </a:xfrm>
          <a:prstGeom prst="rect">
            <a:avLst/>
          </a:prstGeom>
        </p:spPr>
      </p:pic>
      <p:pic>
        <p:nvPicPr>
          <p:cNvPr id="46" name="Picture 45">
            <a:extLst>
              <a:ext uri="{FF2B5EF4-FFF2-40B4-BE49-F238E27FC236}">
                <a16:creationId xmlns:a16="http://schemas.microsoft.com/office/drawing/2014/main" id="{7EBE161A-7864-4F7E-B160-C77C6F24D6D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05351" y="2861912"/>
            <a:ext cx="537368" cy="459090"/>
          </a:xfrm>
          <a:prstGeom prst="rect">
            <a:avLst/>
          </a:prstGeom>
        </p:spPr>
      </p:pic>
      <p:pic>
        <p:nvPicPr>
          <p:cNvPr id="47" name="Picture 46">
            <a:extLst>
              <a:ext uri="{FF2B5EF4-FFF2-40B4-BE49-F238E27FC236}">
                <a16:creationId xmlns:a16="http://schemas.microsoft.com/office/drawing/2014/main" id="{BD16107D-3EEB-47DC-8627-1682C6E793B5}"/>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3238779" y="2831679"/>
            <a:ext cx="531501" cy="503527"/>
          </a:xfrm>
          <a:prstGeom prst="rect">
            <a:avLst/>
          </a:prstGeom>
        </p:spPr>
      </p:pic>
      <p:pic>
        <p:nvPicPr>
          <p:cNvPr id="48" name="Picture 47">
            <a:extLst>
              <a:ext uri="{FF2B5EF4-FFF2-40B4-BE49-F238E27FC236}">
                <a16:creationId xmlns:a16="http://schemas.microsoft.com/office/drawing/2014/main" id="{ACDF27AD-9DCD-41DF-AEDC-25B26542145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953137" y="3459842"/>
            <a:ext cx="469344" cy="569918"/>
          </a:xfrm>
          <a:prstGeom prst="rect">
            <a:avLst/>
          </a:prstGeom>
        </p:spPr>
      </p:pic>
      <p:pic>
        <p:nvPicPr>
          <p:cNvPr id="49" name="Picture 48">
            <a:extLst>
              <a:ext uri="{FF2B5EF4-FFF2-40B4-BE49-F238E27FC236}">
                <a16:creationId xmlns:a16="http://schemas.microsoft.com/office/drawing/2014/main" id="{761C255B-A619-42B8-842B-C7DA9F8CE7CE}"/>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38704" y="3474474"/>
            <a:ext cx="619211" cy="600159"/>
          </a:xfrm>
          <a:prstGeom prst="rect">
            <a:avLst/>
          </a:prstGeom>
        </p:spPr>
      </p:pic>
      <p:pic>
        <p:nvPicPr>
          <p:cNvPr id="50" name="Picture 49">
            <a:extLst>
              <a:ext uri="{FF2B5EF4-FFF2-40B4-BE49-F238E27FC236}">
                <a16:creationId xmlns:a16="http://schemas.microsoft.com/office/drawing/2014/main" id="{7CB714CA-EAAE-4C18-B5D8-72D46AF672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971554" y="1822747"/>
            <a:ext cx="590632" cy="581106"/>
          </a:xfrm>
          <a:prstGeom prst="rect">
            <a:avLst/>
          </a:prstGeom>
        </p:spPr>
      </p:pic>
      <p:pic>
        <p:nvPicPr>
          <p:cNvPr id="53" name="Picture 52">
            <a:extLst>
              <a:ext uri="{FF2B5EF4-FFF2-40B4-BE49-F238E27FC236}">
                <a16:creationId xmlns:a16="http://schemas.microsoft.com/office/drawing/2014/main" id="{B19E2B21-96B7-41CD-851B-834DDDB5C0FE}"/>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2121797" y="6029325"/>
            <a:ext cx="730941" cy="502444"/>
          </a:xfrm>
          <a:prstGeom prst="rect">
            <a:avLst/>
          </a:prstGeom>
        </p:spPr>
      </p:pic>
      <p:pic>
        <p:nvPicPr>
          <p:cNvPr id="58" name="Picture 57">
            <a:extLst>
              <a:ext uri="{FF2B5EF4-FFF2-40B4-BE49-F238E27FC236}">
                <a16:creationId xmlns:a16="http://schemas.microsoft.com/office/drawing/2014/main" id="{CDD5DFFC-76A4-41B5-AF02-9674A8CCF583}"/>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9637560" y="6029325"/>
            <a:ext cx="730941" cy="502444"/>
          </a:xfrm>
          <a:prstGeom prst="rect">
            <a:avLst/>
          </a:prstGeom>
        </p:spPr>
      </p:pic>
      <p:pic>
        <p:nvPicPr>
          <p:cNvPr id="59" name="Picture 58">
            <a:extLst>
              <a:ext uri="{FF2B5EF4-FFF2-40B4-BE49-F238E27FC236}">
                <a16:creationId xmlns:a16="http://schemas.microsoft.com/office/drawing/2014/main" id="{BC36F74A-5E23-468E-B2AA-EE79CCEE48A4}"/>
              </a:ext>
              <a:ext uri="{C183D7F6-B498-43B3-948B-1728B52AA6E4}">
                <adec:decorative xmlns:adec="http://schemas.microsoft.com/office/drawing/2017/decorative" val="1"/>
              </a:ext>
            </a:extLst>
          </p:cNvPr>
          <p:cNvPicPr>
            <a:picLocks noChangeAspect="1"/>
          </p:cNvPicPr>
          <p:nvPr/>
        </p:nvPicPr>
        <p:blipFill rotWithShape="1">
          <a:blip r:embed="rId3"/>
          <a:srcRect l="5633" t="8133" r="10051" b="9455"/>
          <a:stretch/>
        </p:blipFill>
        <p:spPr>
          <a:xfrm>
            <a:off x="8673154" y="6029325"/>
            <a:ext cx="730941" cy="502444"/>
          </a:xfrm>
          <a:prstGeom prst="rect">
            <a:avLst/>
          </a:prstGeom>
        </p:spPr>
      </p:pic>
      <p:sp>
        <p:nvSpPr>
          <p:cNvPr id="61" name="Arc 60">
            <a:extLst>
              <a:ext uri="{FF2B5EF4-FFF2-40B4-BE49-F238E27FC236}">
                <a16:creationId xmlns:a16="http://schemas.microsoft.com/office/drawing/2014/main" id="{C476DE56-575D-4B39-BAD9-55B880F96914}"/>
              </a:ext>
              <a:ext uri="{C183D7F6-B498-43B3-948B-1728B52AA6E4}">
                <adec:decorative xmlns:adec="http://schemas.microsoft.com/office/drawing/2017/decorative" val="1"/>
              </a:ext>
            </a:extLst>
          </p:cNvPr>
          <p:cNvSpPr/>
          <p:nvPr/>
        </p:nvSpPr>
        <p:spPr>
          <a:xfrm rot="6776837">
            <a:off x="8394243" y="3553416"/>
            <a:ext cx="1298503" cy="3445482"/>
          </a:xfrm>
          <a:prstGeom prst="arc">
            <a:avLst>
              <a:gd name="adj1" fmla="val 21182583"/>
              <a:gd name="adj2" fmla="val 5157969"/>
            </a:avLst>
          </a:prstGeom>
          <a:ln w="31750">
            <a:solidFill>
              <a:schemeClr val="accent3"/>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D93CD092-53F3-4AB3-A6F8-B43D7760E69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163933" y="1806598"/>
            <a:ext cx="501586" cy="535477"/>
          </a:xfrm>
          <a:prstGeom prst="rect">
            <a:avLst/>
          </a:prstGeom>
        </p:spPr>
      </p:pic>
      <p:pic>
        <p:nvPicPr>
          <p:cNvPr id="63" name="Picture 62">
            <a:extLst>
              <a:ext uri="{FF2B5EF4-FFF2-40B4-BE49-F238E27FC236}">
                <a16:creationId xmlns:a16="http://schemas.microsoft.com/office/drawing/2014/main" id="{CC897BEE-D524-4B52-A02D-454BC8A3D86D}"/>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11930" y="1761518"/>
            <a:ext cx="613213" cy="589927"/>
          </a:xfrm>
          <a:prstGeom prst="rect">
            <a:avLst/>
          </a:prstGeom>
        </p:spPr>
      </p:pic>
      <p:pic>
        <p:nvPicPr>
          <p:cNvPr id="64" name="Picture 63">
            <a:extLst>
              <a:ext uri="{FF2B5EF4-FFF2-40B4-BE49-F238E27FC236}">
                <a16:creationId xmlns:a16="http://schemas.microsoft.com/office/drawing/2014/main" id="{8FB79446-6E61-4FCB-BF9B-44553CE7E02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576194" y="1375804"/>
            <a:ext cx="606273" cy="563727"/>
          </a:xfrm>
          <a:prstGeom prst="rect">
            <a:avLst/>
          </a:prstGeom>
        </p:spPr>
      </p:pic>
      <p:grpSp>
        <p:nvGrpSpPr>
          <p:cNvPr id="60" name="Group 59">
            <a:extLst>
              <a:ext uri="{FF2B5EF4-FFF2-40B4-BE49-F238E27FC236}">
                <a16:creationId xmlns:a16="http://schemas.microsoft.com/office/drawing/2014/main" id="{5DF12B69-F2C8-49C0-A15E-652509A9A7E7}"/>
              </a:ext>
            </a:extLst>
          </p:cNvPr>
          <p:cNvGrpSpPr/>
          <p:nvPr/>
        </p:nvGrpSpPr>
        <p:grpSpPr>
          <a:xfrm>
            <a:off x="0" y="6494753"/>
            <a:ext cx="12192000" cy="472960"/>
            <a:chOff x="0" y="6494753"/>
            <a:chExt cx="12192000" cy="472960"/>
          </a:xfrm>
        </p:grpSpPr>
        <p:sp>
          <p:nvSpPr>
            <p:cNvPr id="65" name="Rectangle 64">
              <a:extLst>
                <a:ext uri="{FF2B5EF4-FFF2-40B4-BE49-F238E27FC236}">
                  <a16:creationId xmlns:a16="http://schemas.microsoft.com/office/drawing/2014/main" id="{307A9213-31A8-433C-AC8B-50EC8049EC06}"/>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F72ACB5C-0075-4D44-956F-C93861845772}"/>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4843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7EDCF-2B8F-43D0-BE84-AA96875CC1EB}"/>
              </a:ext>
            </a:extLst>
          </p:cNvPr>
          <p:cNvSpPr/>
          <p:nvPr/>
        </p:nvSpPr>
        <p:spPr bwMode="auto">
          <a:xfrm>
            <a:off x="4095750" y="0"/>
            <a:ext cx="8096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Content Placeholder 5" descr="A picture containing clipart&#10;&#10;Description generated with very high confidence">
            <a:extLst>
              <a:ext uri="{FF2B5EF4-FFF2-40B4-BE49-F238E27FC236}">
                <a16:creationId xmlns:a16="http://schemas.microsoft.com/office/drawing/2014/main" id="{D896D668-672C-489D-92D1-7698C2BA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86" y="2521199"/>
            <a:ext cx="1410915" cy="468182"/>
          </a:xfrm>
          <a:prstGeom prst="rect">
            <a:avLst/>
          </a:prstGeom>
        </p:spPr>
      </p:pic>
      <p:pic>
        <p:nvPicPr>
          <p:cNvPr id="16" name="Graphic 15">
            <a:extLst>
              <a:ext uri="{FF2B5EF4-FFF2-40B4-BE49-F238E27FC236}">
                <a16:creationId xmlns:a16="http://schemas.microsoft.com/office/drawing/2014/main" id="{2D9377CA-917B-4959-A6BA-C97F961AE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2518" y="1069856"/>
            <a:ext cx="1184390" cy="26319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7B86268-A78C-4851-8842-CEDC7F1BF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2995" y="769191"/>
            <a:ext cx="1379896" cy="855535"/>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BFB1A9F4-C1EB-4CF6-AAFE-3F64515B6D0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340" y="2969974"/>
            <a:ext cx="1972889" cy="816791"/>
          </a:xfrm>
          <a:prstGeom prst="rect">
            <a:avLst/>
          </a:prstGeom>
        </p:spPr>
      </p:pic>
      <p:pic>
        <p:nvPicPr>
          <p:cNvPr id="21" name="Picture 20">
            <a:extLst>
              <a:ext uri="{FF2B5EF4-FFF2-40B4-BE49-F238E27FC236}">
                <a16:creationId xmlns:a16="http://schemas.microsoft.com/office/drawing/2014/main" id="{471DBC60-6B76-4852-807D-84EE9571846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47" y="4065805"/>
            <a:ext cx="1741992" cy="318117"/>
          </a:xfrm>
          <a:prstGeom prst="rect">
            <a:avLst/>
          </a:prstGeom>
        </p:spPr>
      </p:pic>
      <p:pic>
        <p:nvPicPr>
          <p:cNvPr id="23" name="Picture 22">
            <a:extLst>
              <a:ext uri="{FF2B5EF4-FFF2-40B4-BE49-F238E27FC236}">
                <a16:creationId xmlns:a16="http://schemas.microsoft.com/office/drawing/2014/main" id="{43D87207-64AB-4B0F-9AD6-23B834D15E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9256" y="5532435"/>
            <a:ext cx="1410915" cy="496022"/>
          </a:xfrm>
          <a:prstGeom prst="rect">
            <a:avLst/>
          </a:prstGeom>
        </p:spPr>
      </p:pic>
      <p:pic>
        <p:nvPicPr>
          <p:cNvPr id="25" name="Graphic 23">
            <a:extLst>
              <a:ext uri="{FF2B5EF4-FFF2-40B4-BE49-F238E27FC236}">
                <a16:creationId xmlns:a16="http://schemas.microsoft.com/office/drawing/2014/main" id="{33999177-FFCD-4B5C-BAC3-6E95E79C677A}"/>
              </a:ex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15735" y="4087494"/>
            <a:ext cx="1977956" cy="346829"/>
          </a:xfrm>
          <a:custGeom>
            <a:avLst/>
            <a:gdLst>
              <a:gd name="connsiteX0" fmla="*/ 0 w 2593288"/>
              <a:gd name="connsiteY0" fmla="*/ 0 h 454726"/>
              <a:gd name="connsiteX1" fmla="*/ 2597605 w 2593288"/>
              <a:gd name="connsiteY1" fmla="*/ 0 h 454726"/>
              <a:gd name="connsiteX2" fmla="*/ 2597605 w 2593288"/>
              <a:gd name="connsiteY2" fmla="*/ 455986 h 454726"/>
              <a:gd name="connsiteX3" fmla="*/ 0 w 2593288"/>
              <a:gd name="connsiteY3" fmla="*/ 455986 h 454726"/>
            </a:gdLst>
            <a:ahLst/>
            <a:cxnLst>
              <a:cxn ang="0">
                <a:pos x="connsiteX0" y="connsiteY0"/>
              </a:cxn>
              <a:cxn ang="0">
                <a:pos x="connsiteX1" y="connsiteY1"/>
              </a:cxn>
              <a:cxn ang="0">
                <a:pos x="connsiteX2" y="connsiteY2"/>
              </a:cxn>
              <a:cxn ang="0">
                <a:pos x="connsiteX3" y="connsiteY3"/>
              </a:cxn>
            </a:cxnLst>
            <a:rect l="l" t="t" r="r" b="b"/>
            <a:pathLst>
              <a:path w="2593288" h="454726">
                <a:moveTo>
                  <a:pt x="0" y="0"/>
                </a:moveTo>
                <a:lnTo>
                  <a:pt x="2597605" y="0"/>
                </a:lnTo>
                <a:lnTo>
                  <a:pt x="2597605" y="455986"/>
                </a:lnTo>
                <a:lnTo>
                  <a:pt x="0" y="455986"/>
                </a:lnTo>
                <a:close/>
              </a:path>
            </a:pathLst>
          </a:custGeom>
          <a:ln/>
        </p:spPr>
      </p:pic>
      <p:pic>
        <p:nvPicPr>
          <p:cNvPr id="1026" name="Picture 2" descr="Image result for dell emc logo">
            <a:extLst>
              <a:ext uri="{FF2B5EF4-FFF2-40B4-BE49-F238E27FC236}">
                <a16:creationId xmlns:a16="http://schemas.microsoft.com/office/drawing/2014/main" id="{71B9C949-6DDB-4D8C-8AC7-B0BA42292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8788" y="1730162"/>
            <a:ext cx="1741992" cy="289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C6E01E9-29AE-426A-8093-135B240AEB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0551" y="5196065"/>
            <a:ext cx="1664784" cy="832392"/>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292202C8-060D-4F81-B0EF-F7DA00CE01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6194" y="2431167"/>
            <a:ext cx="1337039" cy="558214"/>
          </a:xfrm>
          <a:prstGeom prst="rect">
            <a:avLst/>
          </a:prstGeom>
        </p:spPr>
      </p:pic>
      <p:pic>
        <p:nvPicPr>
          <p:cNvPr id="4" name="Picture 3" descr="A picture containing plate, drawing, food&#10;&#10;Description automatically generated">
            <a:extLst>
              <a:ext uri="{FF2B5EF4-FFF2-40B4-BE49-F238E27FC236}">
                <a16:creationId xmlns:a16="http://schemas.microsoft.com/office/drawing/2014/main" id="{392705C3-2C26-4833-BE90-7BFA468412FF}"/>
              </a:ext>
            </a:extLst>
          </p:cNvPr>
          <p:cNvPicPr>
            <a:picLocks noChangeAspect="1"/>
          </p:cNvPicPr>
          <p:nvPr/>
        </p:nvPicPr>
        <p:blipFill>
          <a:blip r:embed="rId15"/>
          <a:stretch>
            <a:fillRect/>
          </a:stretch>
        </p:blipFill>
        <p:spPr>
          <a:xfrm>
            <a:off x="7659220" y="4837960"/>
            <a:ext cx="1101129" cy="498110"/>
          </a:xfrm>
          <a:prstGeom prst="rect">
            <a:avLst/>
          </a:prstGeom>
        </p:spPr>
      </p:pic>
      <p:sp>
        <p:nvSpPr>
          <p:cNvPr id="10" name="Title 9">
            <a:extLst>
              <a:ext uri="{FF2B5EF4-FFF2-40B4-BE49-F238E27FC236}">
                <a16:creationId xmlns:a16="http://schemas.microsoft.com/office/drawing/2014/main" id="{B6CE5CB4-3EF2-4462-9762-43C8C3E45414}"/>
              </a:ext>
            </a:extLst>
          </p:cNvPr>
          <p:cNvSpPr>
            <a:spLocks noGrp="1"/>
          </p:cNvSpPr>
          <p:nvPr>
            <p:ph type="title" idx="4294967295"/>
          </p:nvPr>
        </p:nvSpPr>
        <p:spPr>
          <a:xfrm>
            <a:off x="456406" y="1966368"/>
            <a:ext cx="3182938" cy="1109662"/>
          </a:xfrm>
        </p:spPr>
        <p:txBody>
          <a:bodyPr/>
          <a:lstStyle/>
          <a:p>
            <a:pPr algn="ctr"/>
            <a:r>
              <a:rPr lang="en-US" sz="4000" b="1" dirty="0">
                <a:gradFill>
                  <a:gsLst>
                    <a:gs pos="1250">
                      <a:srgbClr val="1A1A1A"/>
                    </a:gs>
                    <a:gs pos="100000">
                      <a:srgbClr val="1A1A1A"/>
                    </a:gs>
                  </a:gsLst>
                  <a:lin ang="5400000" scaled="0"/>
                </a:gradFill>
              </a:rPr>
              <a:t>Windows Admin Center Partners</a:t>
            </a:r>
            <a:br>
              <a:rPr lang="en-US" sz="4000" b="1" dirty="0">
                <a:gradFill>
                  <a:gsLst>
                    <a:gs pos="1250">
                      <a:srgbClr val="1A1A1A"/>
                    </a:gs>
                    <a:gs pos="100000">
                      <a:srgbClr val="1A1A1A"/>
                    </a:gs>
                  </a:gsLst>
                  <a:lin ang="5400000" scaled="0"/>
                </a:gradFill>
              </a:rPr>
            </a:br>
            <a:endParaRPr lang="en-US" sz="4000" dirty="0"/>
          </a:p>
        </p:txBody>
      </p:sp>
      <p:grpSp>
        <p:nvGrpSpPr>
          <p:cNvPr id="18" name="Group 17">
            <a:extLst>
              <a:ext uri="{FF2B5EF4-FFF2-40B4-BE49-F238E27FC236}">
                <a16:creationId xmlns:a16="http://schemas.microsoft.com/office/drawing/2014/main" id="{302A56FC-5664-4B74-9C3C-CCDCFE71E958}"/>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D8907529-4A82-4F7F-A6B1-9A62639C0C63}"/>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F6D1FB4-0269-49D7-B574-E3E36632D33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81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AB73379-FD4B-4862-AC23-61ED88997664}"/>
              </a:ext>
            </a:extLst>
          </p:cNvPr>
          <p:cNvSpPr txBox="1">
            <a:spLocks/>
          </p:cNvSpPr>
          <p:nvPr/>
        </p:nvSpPr>
        <p:spPr>
          <a:xfrm>
            <a:off x="4124829" y="1304766"/>
            <a:ext cx="5466341" cy="2616101"/>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hlinkClick r:id="rId3"/>
              </a:rPr>
              <a:t>Download today</a:t>
            </a:r>
            <a:endParaRPr kumimoji="0" lang="en-US" sz="3200" b="1"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50000"/>
              </a:lnSpc>
              <a:spcBef>
                <a:spcPct val="200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 small (~60MB) file installs in minutes and is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available at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 extra cost. Access from a modern web browser.</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3D85C-9C6C-4BD1-8355-D3F83E027F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20004" y="1638300"/>
            <a:ext cx="1544369" cy="1544369"/>
          </a:xfrm>
          <a:prstGeom prst="rect">
            <a:avLst/>
          </a:prstGeom>
        </p:spPr>
      </p:pic>
      <p:sp>
        <p:nvSpPr>
          <p:cNvPr id="2" name="Rectangle 1">
            <a:extLst>
              <a:ext uri="{FF2B5EF4-FFF2-40B4-BE49-F238E27FC236}">
                <a16:creationId xmlns:a16="http://schemas.microsoft.com/office/drawing/2014/main" id="{77C24EB1-D9A2-4937-B7D7-1C4C55153BFE}"/>
              </a:ext>
              <a:ext uri="{C183D7F6-B498-43B3-948B-1728B52AA6E4}">
                <adec:decorative xmlns:adec="http://schemas.microsoft.com/office/drawing/2017/decorative" val="1"/>
              </a:ext>
            </a:extLst>
          </p:cNvPr>
          <p:cNvSpPr/>
          <p:nvPr/>
        </p:nvSpPr>
        <p:spPr bwMode="auto">
          <a:xfrm>
            <a:off x="0" y="4686300"/>
            <a:ext cx="12192000" cy="217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0FDAF1-5278-430F-99DD-714CD925668E}"/>
              </a:ext>
            </a:extLst>
          </p:cNvPr>
          <p:cNvSpPr txBox="1"/>
          <p:nvPr/>
        </p:nvSpPr>
        <p:spPr>
          <a:xfrm>
            <a:off x="4124829" y="5168900"/>
            <a:ext cx="5461895" cy="987963"/>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https://aka.ms/hybrid-wac</a:t>
            </a:r>
          </a:p>
        </p:txBody>
      </p:sp>
      <p:pic>
        <p:nvPicPr>
          <p:cNvPr id="6" name="Picture 5">
            <a:extLst>
              <a:ext uri="{FF2B5EF4-FFF2-40B4-BE49-F238E27FC236}">
                <a16:creationId xmlns:a16="http://schemas.microsoft.com/office/drawing/2014/main" id="{90906081-5569-4369-A477-9FBD89F8322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19553" y="5206406"/>
            <a:ext cx="2172596" cy="912950"/>
          </a:xfrm>
          <a:prstGeom prst="rect">
            <a:avLst/>
          </a:prstGeom>
        </p:spPr>
      </p:pic>
      <p:grpSp>
        <p:nvGrpSpPr>
          <p:cNvPr id="7" name="Group 6">
            <a:extLst>
              <a:ext uri="{FF2B5EF4-FFF2-40B4-BE49-F238E27FC236}">
                <a16:creationId xmlns:a16="http://schemas.microsoft.com/office/drawing/2014/main" id="{831BE20E-AF69-4505-9829-643CF558CFB9}"/>
              </a:ext>
            </a:extLst>
          </p:cNvPr>
          <p:cNvGrpSpPr/>
          <p:nvPr/>
        </p:nvGrpSpPr>
        <p:grpSpPr>
          <a:xfrm>
            <a:off x="0" y="6494753"/>
            <a:ext cx="12192000" cy="472960"/>
            <a:chOff x="0" y="6494753"/>
            <a:chExt cx="12192000" cy="472960"/>
          </a:xfrm>
        </p:grpSpPr>
        <p:sp>
          <p:nvSpPr>
            <p:cNvPr id="8" name="Rectangle 7">
              <a:extLst>
                <a:ext uri="{FF2B5EF4-FFF2-40B4-BE49-F238E27FC236}">
                  <a16:creationId xmlns:a16="http://schemas.microsoft.com/office/drawing/2014/main" id="{3FF8D69B-3A0B-4389-BF35-E419634FFF6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B6FEE17-AC92-4D52-9ECB-D404BEA077AA}"/>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B6A0FFB2-E9C5-452A-B060-0743DA690D81}"/>
              </a:ext>
            </a:extLst>
          </p:cNvPr>
          <p:cNvPicPr>
            <a:picLocks noChangeAspect="1"/>
          </p:cNvPicPr>
          <p:nvPr/>
        </p:nvPicPr>
        <p:blipFill>
          <a:blip r:embed="rId6"/>
          <a:stretch>
            <a:fillRect/>
          </a:stretch>
        </p:blipFill>
        <p:spPr>
          <a:xfrm>
            <a:off x="11005855" y="163449"/>
            <a:ext cx="1009551" cy="1033652"/>
          </a:xfrm>
          <a:prstGeom prst="rect">
            <a:avLst/>
          </a:prstGeom>
        </p:spPr>
      </p:pic>
    </p:spTree>
    <p:extLst>
      <p:ext uri="{BB962C8B-B14F-4D97-AF65-F5344CB8AC3E}">
        <p14:creationId xmlns:p14="http://schemas.microsoft.com/office/powerpoint/2010/main" val="835364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96E0-7C39-4CCD-B220-501DD3786D1C}"/>
              </a:ext>
            </a:extLst>
          </p:cNvPr>
          <p:cNvSpPr>
            <a:spLocks noGrp="1"/>
          </p:cNvSpPr>
          <p:nvPr>
            <p:ph type="title" idx="4294967295"/>
          </p:nvPr>
        </p:nvSpPr>
        <p:spPr>
          <a:xfrm>
            <a:off x="801098" y="1396289"/>
            <a:ext cx="5712824" cy="1325563"/>
          </a:xfrm>
          <a:prstGeom prst="rect">
            <a:avLst/>
          </a:prstGeom>
        </p:spPr>
        <p:txBody>
          <a:bodyPr vert="horz" lIns="91440" tIns="45720" rIns="91440" bIns="45720" rtlCol="0" anchor="ctr">
            <a:normAutofit/>
          </a:bodyPr>
          <a:lstStyle/>
          <a:p>
            <a:r>
              <a:rPr lang="en-US" kern="1200">
                <a:solidFill>
                  <a:schemeClr val="tx1"/>
                </a:solidFill>
                <a:latin typeface="Segoe UI Light" panose="020B0502040204020203" pitchFamily="34" charset="0"/>
                <a:cs typeface="Segoe UI Light" panose="020B0502040204020203" pitchFamily="34" charset="0"/>
              </a:rPr>
              <a:t>Who am I?</a:t>
            </a:r>
          </a:p>
        </p:txBody>
      </p:sp>
      <p:sp>
        <p:nvSpPr>
          <p:cNvPr id="4" name="TextBox 3">
            <a:extLst>
              <a:ext uri="{FF2B5EF4-FFF2-40B4-BE49-F238E27FC236}">
                <a16:creationId xmlns:a16="http://schemas.microsoft.com/office/drawing/2014/main" id="{DF034FC2-03A0-4D5B-8196-8BC4D383424B}"/>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Senior Cloud Advocate @ Microsoft</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Blog at </a:t>
            </a:r>
            <a:r>
              <a:rPr lang="en-US" b="1" dirty="0">
                <a:latin typeface="Segoe UI Light" panose="020B0502040204020203" pitchFamily="34" charset="0"/>
                <a:cs typeface="Segoe UI Light" panose="020B0502040204020203" pitchFamily="34" charset="0"/>
              </a:rPr>
              <a:t>www.techielass.com</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@Techielass</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Founder of the Glasgow Azure User Group</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STEM Ambassador</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14+ years in the IT industry</a:t>
            </a:r>
          </a:p>
          <a:p>
            <a:pPr marL="457200" indent="-2286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IT Pro</a:t>
            </a:r>
          </a:p>
          <a:p>
            <a:pPr marL="457200" indent="-228600">
              <a:lnSpc>
                <a:spcPct val="90000"/>
              </a:lnSpc>
              <a:spcAft>
                <a:spcPts val="600"/>
              </a:spcAft>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1038" name="Oval 8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Freeform: Shape 82">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may contain: Sarah Lean, smiling, indoor">
            <a:extLst>
              <a:ext uri="{FF2B5EF4-FFF2-40B4-BE49-F238E27FC236}">
                <a16:creationId xmlns:a16="http://schemas.microsoft.com/office/drawing/2014/main" id="{BC44A031-FA62-4315-8F16-277D02C91B20}"/>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r="-4"/>
          <a:stretch/>
        </p:blipFill>
        <p:spPr bwMode="auto">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may contain: 1 person">
            <a:extLst>
              <a:ext uri="{FF2B5EF4-FFF2-40B4-BE49-F238E27FC236}">
                <a16:creationId xmlns:a16="http://schemas.microsoft.com/office/drawing/2014/main" id="{F5BAE883-7C4A-4F30-A205-493C781A2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may contain: 7 people, including Sarah Lean, people smiling, people standing, shoes and indoor">
            <a:extLst>
              <a:ext uri="{FF2B5EF4-FFF2-40B4-BE49-F238E27FC236}">
                <a16:creationId xmlns:a16="http://schemas.microsoft.com/office/drawing/2014/main" id="{3B5B11D2-8A63-470C-9AC2-817D3A8429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lnSpcReduction="10000"/>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Windows Admin Center Overview </a:t>
            </a:r>
          </a:p>
        </p:txBody>
      </p:sp>
    </p:spTree>
    <p:extLst>
      <p:ext uri="{BB962C8B-B14F-4D97-AF65-F5344CB8AC3E}">
        <p14:creationId xmlns:p14="http://schemas.microsoft.com/office/powerpoint/2010/main" val="255774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2608393" y="2091428"/>
            <a:ext cx="6654386" cy="1862048"/>
          </a:xfrm>
          <a:prstGeom prst="rect">
            <a:avLst/>
          </a:prstGeom>
          <a:noFill/>
        </p:spPr>
        <p:txBody>
          <a:bodyPr wrap="none" rtlCol="0">
            <a:spAutoFit/>
          </a:bodyPr>
          <a:lstStyle/>
          <a:p>
            <a:pPr algn="ctr"/>
            <a:r>
              <a:rPr lang="en-GB" sz="11500" b="1" dirty="0">
                <a:ln w="22225">
                  <a:solidFill>
                    <a:schemeClr val="accent2"/>
                  </a:solidFill>
                  <a:prstDash val="solid"/>
                </a:ln>
                <a:solidFill>
                  <a:schemeClr val="accent2">
                    <a:lumMod val="40000"/>
                    <a:lumOff val="60000"/>
                  </a:schemeClr>
                </a:solidFill>
                <a:latin typeface="Bangers" panose="00000500000000000000" pitchFamily="2" charset="0"/>
              </a:rPr>
              <a:t>Consistency</a:t>
            </a:r>
          </a:p>
        </p:txBody>
      </p:sp>
    </p:spTree>
    <p:extLst>
      <p:ext uri="{BB962C8B-B14F-4D97-AF65-F5344CB8AC3E}">
        <p14:creationId xmlns:p14="http://schemas.microsoft.com/office/powerpoint/2010/main" val="324090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7">
            <a:extLst>
              <a:ext uri="{FF2B5EF4-FFF2-40B4-BE49-F238E27FC236}">
                <a16:creationId xmlns:a16="http://schemas.microsoft.com/office/drawing/2014/main" id="{8C8CEEAB-247C-40EB-8507-40F82A825B8C}"/>
              </a:ext>
            </a:extLst>
          </p:cNvPr>
          <p:cNvSpPr txBox="1">
            <a:spLocks/>
          </p:cNvSpPr>
          <p:nvPr/>
        </p:nvSpPr>
        <p:spPr>
          <a:xfrm>
            <a:off x="592582" y="4572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7EBA"/>
                    </a:gs>
                    <a:gs pos="100000">
                      <a:srgbClr val="007EBA"/>
                    </a:gs>
                  </a:gsLst>
                  <a:lin ang="5400000" scaled="0"/>
                </a:gradFill>
                <a:effectLst/>
                <a:uLnTx/>
                <a:uFillTx/>
                <a:latin typeface="Calibri Light (Headings)"/>
                <a:ea typeface="+mn-ea"/>
                <a:cs typeface="Segoe UI" pitchFamily="34" charset="0"/>
              </a:rPr>
              <a:t>Azure Arc</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1250">
                      <a:srgbClr val="007EBA"/>
                    </a:gs>
                    <a:gs pos="100000">
                      <a:srgbClr val="007EBA"/>
                    </a:gs>
                  </a:gsLst>
                  <a:lin ang="5400000" scaled="0"/>
                </a:gradFill>
                <a:effectLst/>
                <a:uLnTx/>
                <a:uFillTx/>
                <a:latin typeface="Calibri Light (Headings)"/>
                <a:ea typeface="+mn-ea"/>
                <a:cs typeface="Segoe UI" pitchFamily="34" charset="0"/>
              </a:rPr>
              <a:t>Bring Azure services and management to any infrastructure</a:t>
            </a:r>
          </a:p>
        </p:txBody>
      </p:sp>
      <p:cxnSp>
        <p:nvCxnSpPr>
          <p:cNvPr id="66" name="Straight Connector 65">
            <a:extLst>
              <a:ext uri="{FF2B5EF4-FFF2-40B4-BE49-F238E27FC236}">
                <a16:creationId xmlns:a16="http://schemas.microsoft.com/office/drawing/2014/main" id="{CB5DD16F-6AFE-40A7-A431-67D798BD66D4}"/>
              </a:ext>
            </a:extLst>
          </p:cNvPr>
          <p:cNvCxnSpPr/>
          <p:nvPr/>
        </p:nvCxnSpPr>
        <p:spPr>
          <a:xfrm>
            <a:off x="561975" y="4613275"/>
            <a:ext cx="11049000" cy="0"/>
          </a:xfrm>
          <a:prstGeom prst="line">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82BE2747-9015-46F0-BE76-459CE33D40DB}"/>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EBA"/>
                </a:solidFill>
                <a:effectLst/>
                <a:uLnTx/>
                <a:uFillTx/>
                <a:latin typeface="Segoe UI Semibold"/>
                <a:ea typeface="+mn-ea"/>
                <a:cs typeface="+mn-cs"/>
              </a:rPr>
              <a:t>Azure Arc is a set of technologies that extends Azure management and enables</a:t>
            </a:r>
            <a:br>
              <a:rPr kumimoji="0" lang="en-US" sz="1600" b="0" i="0" u="none" strike="noStrike" kern="1200" cap="none" spc="0" normalizeH="0" baseline="0" noProof="0" dirty="0">
                <a:ln>
                  <a:noFill/>
                </a:ln>
                <a:solidFill>
                  <a:srgbClr val="007EBA"/>
                </a:solidFill>
                <a:effectLst/>
                <a:uLnTx/>
                <a:uFillTx/>
                <a:latin typeface="Segoe UI Semibold"/>
                <a:ea typeface="+mn-ea"/>
                <a:cs typeface="+mn-cs"/>
              </a:rPr>
            </a:br>
            <a:r>
              <a:rPr kumimoji="0" lang="en-US" sz="1600" b="0" i="0" u="none" strike="noStrike" kern="1200" cap="none" spc="0" normalizeH="0" baseline="0" noProof="0" dirty="0">
                <a:ln>
                  <a:noFill/>
                </a:ln>
                <a:solidFill>
                  <a:srgbClr val="007EBA"/>
                </a:solidFill>
                <a:effectLst/>
                <a:uLnTx/>
                <a:uFillTx/>
                <a:latin typeface="Segoe UI Semibold"/>
                <a:ea typeface="+mn-ea"/>
                <a:cs typeface="+mn-cs"/>
              </a:rPr>
              <a:t>Azure services to run across on-premises, multi-cloud, and edge</a:t>
            </a:r>
          </a:p>
        </p:txBody>
      </p:sp>
      <p:grpSp>
        <p:nvGrpSpPr>
          <p:cNvPr id="78" name="Group 77">
            <a:extLst>
              <a:ext uri="{FF2B5EF4-FFF2-40B4-BE49-F238E27FC236}">
                <a16:creationId xmlns:a16="http://schemas.microsoft.com/office/drawing/2014/main" id="{C4CF118F-CECC-4485-9C9C-8800106E6E58}"/>
              </a:ext>
            </a:extLst>
          </p:cNvPr>
          <p:cNvGrpSpPr/>
          <p:nvPr/>
        </p:nvGrpSpPr>
        <p:grpSpPr>
          <a:xfrm>
            <a:off x="584200" y="2533251"/>
            <a:ext cx="11027664" cy="1684935"/>
            <a:chOff x="584200" y="2533251"/>
            <a:chExt cx="11027664" cy="1684935"/>
          </a:xfrm>
        </p:grpSpPr>
        <p:grpSp>
          <p:nvGrpSpPr>
            <p:cNvPr id="79" name="Graphic 252" descr="manage, cloud-based hardware, security">
              <a:extLst>
                <a:ext uri="{FF2B5EF4-FFF2-40B4-BE49-F238E27FC236}">
                  <a16:creationId xmlns:a16="http://schemas.microsoft.com/office/drawing/2014/main" id="{F47D1E20-3A39-430D-970C-B2A41D6F3D70}"/>
                </a:ext>
              </a:extLst>
            </p:cNvPr>
            <p:cNvGrpSpPr/>
            <p:nvPr/>
          </p:nvGrpSpPr>
          <p:grpSpPr>
            <a:xfrm>
              <a:off x="9917779" y="2592834"/>
              <a:ext cx="696088" cy="700790"/>
              <a:chOff x="4477326" y="5668469"/>
              <a:chExt cx="397725" cy="400412"/>
            </a:xfrm>
          </p:grpSpPr>
          <p:sp>
            <p:nvSpPr>
              <p:cNvPr id="153" name="Freeform: Shape 152">
                <a:extLst>
                  <a:ext uri="{FF2B5EF4-FFF2-40B4-BE49-F238E27FC236}">
                    <a16:creationId xmlns:a16="http://schemas.microsoft.com/office/drawing/2014/main" id="{3A5B42B5-7AE4-4E42-B5E7-4F9D413CCDA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7DDE3FF-4F58-4875-B4B5-EC823CA30F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1F0A5F9-5880-4B3C-8612-69CCBF05D4B8}"/>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335F039-D9A4-47FD-AD1D-A60D30829C7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139D657-ACFB-4793-9663-96724DBB9B3E}"/>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471F115-E3DF-4AD1-BE79-1CE80712B4A7}"/>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A99C8BE0-6BCF-4DED-9C62-F0B0E590FDA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65E6CAD9-378A-4015-AB7B-A374671C3BF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8991A45-EB98-4E77-A45F-DC016AF0C457}"/>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6CE35770-E2E6-4F02-BC3C-BDB0AD6A53D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5D98F18-DF93-47E7-9E57-2B74B2A3CBDC}"/>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84AEF082-1AD1-4EEB-9EB9-0571E292284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Implement Azure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security anywhere</a:t>
              </a:r>
            </a:p>
          </p:txBody>
        </p:sp>
        <p:sp>
          <p:nvSpPr>
            <p:cNvPr id="82" name="Rectangle 81">
              <a:extLst>
                <a:ext uri="{FF2B5EF4-FFF2-40B4-BE49-F238E27FC236}">
                  <a16:creationId xmlns:a16="http://schemas.microsoft.com/office/drawing/2014/main" id="{E5863618-C0BE-48FF-AD6F-6E14E6A9DEFA}"/>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Run Azure Data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Services anywhere</a:t>
              </a:r>
            </a:p>
          </p:txBody>
        </p:sp>
        <p:sp>
          <p:nvSpPr>
            <p:cNvPr id="83" name="Rectangle 82">
              <a:extLst>
                <a:ext uri="{FF2B5EF4-FFF2-40B4-BE49-F238E27FC236}">
                  <a16:creationId xmlns:a16="http://schemas.microsoft.com/office/drawing/2014/main" id="{B231749D-7A0A-488A-A84B-A12681ADC8EF}"/>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Extend Azure management across your environments</a:t>
              </a:r>
            </a:p>
          </p:txBody>
        </p:sp>
        <p:grpSp>
          <p:nvGrpSpPr>
            <p:cNvPr id="84" name="Group 83">
              <a:extLst>
                <a:ext uri="{FF2B5EF4-FFF2-40B4-BE49-F238E27FC236}">
                  <a16:creationId xmlns:a16="http://schemas.microsoft.com/office/drawing/2014/main" id="{D301F54D-4C6B-4B18-8417-BB14B45F7ED9}"/>
                </a:ext>
              </a:extLst>
            </p:cNvPr>
            <p:cNvGrpSpPr/>
            <p:nvPr/>
          </p:nvGrpSpPr>
          <p:grpSpPr>
            <a:xfrm>
              <a:off x="4298790" y="2533251"/>
              <a:ext cx="819958" cy="819956"/>
              <a:chOff x="4368403" y="2889653"/>
              <a:chExt cx="469107" cy="469107"/>
            </a:xfrm>
          </p:grpSpPr>
          <p:grpSp>
            <p:nvGrpSpPr>
              <p:cNvPr id="132" name="Group 131">
                <a:extLst>
                  <a:ext uri="{FF2B5EF4-FFF2-40B4-BE49-F238E27FC236}">
                    <a16:creationId xmlns:a16="http://schemas.microsoft.com/office/drawing/2014/main" id="{4DD3DD68-A060-4658-A7A5-51B26B36C5DD}"/>
                  </a:ext>
                </a:extLst>
              </p:cNvPr>
              <p:cNvGrpSpPr/>
              <p:nvPr/>
            </p:nvGrpSpPr>
            <p:grpSpPr>
              <a:xfrm rot="18900000">
                <a:off x="4368403" y="2889653"/>
                <a:ext cx="469107" cy="469107"/>
                <a:chOff x="4368403" y="2889653"/>
                <a:chExt cx="469107" cy="469107"/>
              </a:xfrm>
            </p:grpSpPr>
            <p:grpSp>
              <p:nvGrpSpPr>
                <p:cNvPr id="139" name="Group 138">
                  <a:extLst>
                    <a:ext uri="{FF2B5EF4-FFF2-40B4-BE49-F238E27FC236}">
                      <a16:creationId xmlns:a16="http://schemas.microsoft.com/office/drawing/2014/main" id="{847D7F2A-412B-4B67-B151-21D578C20F57}"/>
                    </a:ext>
                  </a:extLst>
                </p:cNvPr>
                <p:cNvGrpSpPr/>
                <p:nvPr/>
              </p:nvGrpSpPr>
              <p:grpSpPr>
                <a:xfrm>
                  <a:off x="4573913" y="2889653"/>
                  <a:ext cx="58087" cy="469107"/>
                  <a:chOff x="4557244" y="2889653"/>
                  <a:chExt cx="58087" cy="469107"/>
                </a:xfrm>
              </p:grpSpPr>
              <p:grpSp>
                <p:nvGrpSpPr>
                  <p:cNvPr id="147" name="Group 146">
                    <a:extLst>
                      <a:ext uri="{FF2B5EF4-FFF2-40B4-BE49-F238E27FC236}">
                        <a16:creationId xmlns:a16="http://schemas.microsoft.com/office/drawing/2014/main" id="{D5FABBD8-EBB0-4BA3-8E44-550692BA16F5}"/>
                      </a:ext>
                    </a:extLst>
                  </p:cNvPr>
                  <p:cNvGrpSpPr/>
                  <p:nvPr/>
                </p:nvGrpSpPr>
                <p:grpSpPr>
                  <a:xfrm>
                    <a:off x="4557244" y="2889653"/>
                    <a:ext cx="58087" cy="176213"/>
                    <a:chOff x="4581056" y="2770591"/>
                    <a:chExt cx="58087" cy="176213"/>
                  </a:xfrm>
                </p:grpSpPr>
                <p:cxnSp>
                  <p:nvCxnSpPr>
                    <p:cNvPr id="151" name="Straight Connector 150">
                      <a:extLst>
                        <a:ext uri="{FF2B5EF4-FFF2-40B4-BE49-F238E27FC236}">
                          <a16:creationId xmlns:a16="http://schemas.microsoft.com/office/drawing/2014/main" id="{0B39799F-523E-47BC-9186-FBD2A649C7D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11">
                      <a:extLst>
                        <a:ext uri="{FF2B5EF4-FFF2-40B4-BE49-F238E27FC236}">
                          <a16:creationId xmlns:a16="http://schemas.microsoft.com/office/drawing/2014/main" id="{5F39CF11-1415-4E91-AEEE-19D4EC585D1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FA214F2E-7306-45CD-89F4-B7F9975B5F7E}"/>
                      </a:ext>
                    </a:extLst>
                  </p:cNvPr>
                  <p:cNvGrpSpPr/>
                  <p:nvPr/>
                </p:nvGrpSpPr>
                <p:grpSpPr>
                  <a:xfrm flipV="1">
                    <a:off x="4557244" y="3182547"/>
                    <a:ext cx="58087" cy="176213"/>
                    <a:chOff x="4581056" y="2770591"/>
                    <a:chExt cx="58087" cy="176213"/>
                  </a:xfrm>
                </p:grpSpPr>
                <p:cxnSp>
                  <p:nvCxnSpPr>
                    <p:cNvPr id="149" name="Straight Connector 148">
                      <a:extLst>
                        <a:ext uri="{FF2B5EF4-FFF2-40B4-BE49-F238E27FC236}">
                          <a16:creationId xmlns:a16="http://schemas.microsoft.com/office/drawing/2014/main" id="{651B3A32-7C48-49A0-9A86-87023DEB0B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1">
                      <a:extLst>
                        <a:ext uri="{FF2B5EF4-FFF2-40B4-BE49-F238E27FC236}">
                          <a16:creationId xmlns:a16="http://schemas.microsoft.com/office/drawing/2014/main" id="{8108A408-6A00-4893-975D-97CC9412D8E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C1A12200-93B5-455C-9810-25BC6985C24F}"/>
                    </a:ext>
                  </a:extLst>
                </p:cNvPr>
                <p:cNvGrpSpPr/>
                <p:nvPr/>
              </p:nvGrpSpPr>
              <p:grpSpPr>
                <a:xfrm rot="5400000">
                  <a:off x="4573913" y="2889653"/>
                  <a:ext cx="58087" cy="469107"/>
                  <a:chOff x="4557244" y="2889653"/>
                  <a:chExt cx="58087" cy="469107"/>
                </a:xfrm>
              </p:grpSpPr>
              <p:grpSp>
                <p:nvGrpSpPr>
                  <p:cNvPr id="141" name="Group 140">
                    <a:extLst>
                      <a:ext uri="{FF2B5EF4-FFF2-40B4-BE49-F238E27FC236}">
                        <a16:creationId xmlns:a16="http://schemas.microsoft.com/office/drawing/2014/main" id="{5AA80CA4-FD6A-4F7B-BCE9-1AA9561D471E}"/>
                      </a:ext>
                    </a:extLst>
                  </p:cNvPr>
                  <p:cNvGrpSpPr/>
                  <p:nvPr/>
                </p:nvGrpSpPr>
                <p:grpSpPr>
                  <a:xfrm>
                    <a:off x="4557244" y="2889653"/>
                    <a:ext cx="58087" cy="176213"/>
                    <a:chOff x="4581056" y="2770591"/>
                    <a:chExt cx="58087" cy="176213"/>
                  </a:xfrm>
                </p:grpSpPr>
                <p:cxnSp>
                  <p:nvCxnSpPr>
                    <p:cNvPr id="145" name="Straight Connector 144">
                      <a:extLst>
                        <a:ext uri="{FF2B5EF4-FFF2-40B4-BE49-F238E27FC236}">
                          <a16:creationId xmlns:a16="http://schemas.microsoft.com/office/drawing/2014/main" id="{2000B097-51CC-45A8-B30D-7DEF3389223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1">
                      <a:extLst>
                        <a:ext uri="{FF2B5EF4-FFF2-40B4-BE49-F238E27FC236}">
                          <a16:creationId xmlns:a16="http://schemas.microsoft.com/office/drawing/2014/main" id="{2D8707CB-8591-403A-BA2C-11705CE180F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7BBE5485-BBC0-4CB8-992B-59EC0DC66EF0}"/>
                      </a:ext>
                    </a:extLst>
                  </p:cNvPr>
                  <p:cNvGrpSpPr/>
                  <p:nvPr/>
                </p:nvGrpSpPr>
                <p:grpSpPr>
                  <a:xfrm flipV="1">
                    <a:off x="4557244" y="3182547"/>
                    <a:ext cx="58087" cy="176213"/>
                    <a:chOff x="4581056" y="2770591"/>
                    <a:chExt cx="58087" cy="176213"/>
                  </a:xfrm>
                </p:grpSpPr>
                <p:cxnSp>
                  <p:nvCxnSpPr>
                    <p:cNvPr id="143" name="Straight Connector 142">
                      <a:extLst>
                        <a:ext uri="{FF2B5EF4-FFF2-40B4-BE49-F238E27FC236}">
                          <a16:creationId xmlns:a16="http://schemas.microsoft.com/office/drawing/2014/main" id="{CF55B58A-69C8-4423-BC33-075204D5130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1">
                      <a:extLst>
                        <a:ext uri="{FF2B5EF4-FFF2-40B4-BE49-F238E27FC236}">
                          <a16:creationId xmlns:a16="http://schemas.microsoft.com/office/drawing/2014/main" id="{CA304025-B7A9-4FBD-BCB0-F0A3BF2C246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EBA"/>
                        </a:solidFill>
                        <a:effectLst/>
                        <a:uLnTx/>
                        <a:uFillTx/>
                        <a:latin typeface="Segoe UI"/>
                        <a:ea typeface="Segoe UI" pitchFamily="34" charset="0"/>
                        <a:cs typeface="Segoe UI" pitchFamily="34" charset="0"/>
                      </a:endParaRPr>
                    </a:p>
                  </p:txBody>
                </p:sp>
              </p:grpSp>
            </p:grpSp>
          </p:grpSp>
          <p:grpSp>
            <p:nvGrpSpPr>
              <p:cNvPr id="133" name="server" descr="server">
                <a:extLst>
                  <a:ext uri="{FF2B5EF4-FFF2-40B4-BE49-F238E27FC236}">
                    <a16:creationId xmlns:a16="http://schemas.microsoft.com/office/drawing/2014/main" id="{D7BBF826-B205-46BE-A852-0B88C9C2C213}"/>
                  </a:ext>
                </a:extLst>
              </p:cNvPr>
              <p:cNvGrpSpPr>
                <a:grpSpLocks noChangeAspect="1"/>
              </p:cNvGrpSpPr>
              <p:nvPr/>
            </p:nvGrpSpPr>
            <p:grpSpPr bwMode="auto">
              <a:xfrm>
                <a:off x="4474743" y="3028168"/>
                <a:ext cx="256426" cy="192076"/>
                <a:chOff x="441" y="2518"/>
                <a:chExt cx="263" cy="197"/>
              </a:xfrm>
            </p:grpSpPr>
            <p:sp>
              <p:nvSpPr>
                <p:cNvPr id="134" name="AutoShape 49">
                  <a:extLst>
                    <a:ext uri="{FF2B5EF4-FFF2-40B4-BE49-F238E27FC236}">
                      <a16:creationId xmlns:a16="http://schemas.microsoft.com/office/drawing/2014/main" id="{DA62C881-4EAE-4B61-9EC4-F55CC0AB1FE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5" name="Freeform 51">
                  <a:extLst>
                    <a:ext uri="{FF2B5EF4-FFF2-40B4-BE49-F238E27FC236}">
                      <a16:creationId xmlns:a16="http://schemas.microsoft.com/office/drawing/2014/main" id="{0E78235F-09A9-4C8F-A97E-464866303B23}"/>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6" name="Freeform 52">
                  <a:extLst>
                    <a:ext uri="{FF2B5EF4-FFF2-40B4-BE49-F238E27FC236}">
                      <a16:creationId xmlns:a16="http://schemas.microsoft.com/office/drawing/2014/main" id="{E934108D-DAE9-4058-9478-57C411FCFC2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7" name="Rectangle 53">
                  <a:extLst>
                    <a:ext uri="{FF2B5EF4-FFF2-40B4-BE49-F238E27FC236}">
                      <a16:creationId xmlns:a16="http://schemas.microsoft.com/office/drawing/2014/main" id="{E1725465-A8B1-4DDC-99FF-C915427FE0D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38" name="Freeform 54">
                  <a:extLst>
                    <a:ext uri="{FF2B5EF4-FFF2-40B4-BE49-F238E27FC236}">
                      <a16:creationId xmlns:a16="http://schemas.microsoft.com/office/drawing/2014/main" id="{F2C300EE-A0A0-44EB-BE13-C7E4654DC0B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A7BAC403-73C8-4B87-A070-2BA168B6A76D}"/>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EBA"/>
                  </a:solidFill>
                  <a:effectLst/>
                  <a:uLnTx/>
                  <a:uFillTx/>
                  <a:latin typeface="Segoe UI Semibold"/>
                  <a:ea typeface="+mn-ea"/>
                  <a:cs typeface="+mn-cs"/>
                </a:rPr>
                <a:t>Adopt cloud </a:t>
              </a:r>
              <a:br>
                <a:rPr kumimoji="0" lang="en-US" sz="1600" b="0" i="0" u="none" strike="noStrike" kern="1200" cap="none" spc="0" normalizeH="0" baseline="0" noProof="0">
                  <a:ln>
                    <a:noFill/>
                  </a:ln>
                  <a:solidFill>
                    <a:srgbClr val="007EBA"/>
                  </a:solidFill>
                  <a:effectLst/>
                  <a:uLnTx/>
                  <a:uFillTx/>
                  <a:latin typeface="Segoe UI Semibold"/>
                  <a:ea typeface="+mn-ea"/>
                  <a:cs typeface="+mn-cs"/>
                </a:rPr>
              </a:br>
              <a:r>
                <a:rPr kumimoji="0" lang="en-US" sz="1600" b="0" i="0" u="none" strike="noStrike" kern="1200" cap="none" spc="0" normalizeH="0" baseline="0" noProof="0">
                  <a:ln>
                    <a:noFill/>
                  </a:ln>
                  <a:solidFill>
                    <a:srgbClr val="007EBA"/>
                  </a:solidFill>
                  <a:effectLst/>
                  <a:uLnTx/>
                  <a:uFillTx/>
                  <a:latin typeface="Segoe UI Semibold"/>
                  <a:ea typeface="+mn-ea"/>
                  <a:cs typeface="+mn-cs"/>
                </a:rPr>
                <a:t>practices on-premises</a:t>
              </a:r>
            </a:p>
          </p:txBody>
        </p:sp>
        <p:grpSp>
          <p:nvGrpSpPr>
            <p:cNvPr id="86" name="Group 85" descr="broad application support">
              <a:extLst>
                <a:ext uri="{FF2B5EF4-FFF2-40B4-BE49-F238E27FC236}">
                  <a16:creationId xmlns:a16="http://schemas.microsoft.com/office/drawing/2014/main" id="{202AED79-385D-4F3B-83FE-03062CDA2BAC}"/>
                </a:ext>
              </a:extLst>
            </p:cNvPr>
            <p:cNvGrpSpPr/>
            <p:nvPr/>
          </p:nvGrpSpPr>
          <p:grpSpPr>
            <a:xfrm>
              <a:off x="1479644" y="2683330"/>
              <a:ext cx="901196" cy="519800"/>
              <a:chOff x="6313882" y="1370180"/>
              <a:chExt cx="443543" cy="261457"/>
            </a:xfrm>
          </p:grpSpPr>
          <p:sp>
            <p:nvSpPr>
              <p:cNvPr id="127" name="Freeform 907">
                <a:extLst>
                  <a:ext uri="{FF2B5EF4-FFF2-40B4-BE49-F238E27FC236}">
                    <a16:creationId xmlns:a16="http://schemas.microsoft.com/office/drawing/2014/main" id="{27120198-E49C-46A4-ABAE-867B0F8A32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28" name="Freeform 908">
                <a:extLst>
                  <a:ext uri="{FF2B5EF4-FFF2-40B4-BE49-F238E27FC236}">
                    <a16:creationId xmlns:a16="http://schemas.microsoft.com/office/drawing/2014/main" id="{DCED8481-512D-4ABC-A9BA-39E24DD25B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29" name="Oval 909">
                <a:extLst>
                  <a:ext uri="{FF2B5EF4-FFF2-40B4-BE49-F238E27FC236}">
                    <a16:creationId xmlns:a16="http://schemas.microsoft.com/office/drawing/2014/main" id="{7797461C-2918-415E-8A3F-6A2FEF0CC70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30" name="Freeform 910">
                <a:extLst>
                  <a:ext uri="{FF2B5EF4-FFF2-40B4-BE49-F238E27FC236}">
                    <a16:creationId xmlns:a16="http://schemas.microsoft.com/office/drawing/2014/main" id="{4AE53733-E0E9-4B91-8C04-2D85FE5CD41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sp>
            <p:nvSpPr>
              <p:cNvPr id="131" name="Freeform 911">
                <a:extLst>
                  <a:ext uri="{FF2B5EF4-FFF2-40B4-BE49-F238E27FC236}">
                    <a16:creationId xmlns:a16="http://schemas.microsoft.com/office/drawing/2014/main" id="{360B3E3B-9998-4D3C-A366-FA79BF7AC6F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7EBA"/>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D5314D1-1C81-4B33-9432-5C72B1BB1487}"/>
                </a:ext>
              </a:extLst>
            </p:cNvPr>
            <p:cNvGrpSpPr/>
            <p:nvPr/>
          </p:nvGrpSpPr>
          <p:grpSpPr>
            <a:xfrm>
              <a:off x="7025827" y="2658283"/>
              <a:ext cx="922938" cy="659404"/>
              <a:chOff x="7065331" y="2726314"/>
              <a:chExt cx="732496" cy="523341"/>
            </a:xfrm>
          </p:grpSpPr>
          <p:sp>
            <p:nvSpPr>
              <p:cNvPr id="93" name="AutoShape 11">
                <a:extLst>
                  <a:ext uri="{FF2B5EF4-FFF2-40B4-BE49-F238E27FC236}">
                    <a16:creationId xmlns:a16="http://schemas.microsoft.com/office/drawing/2014/main" id="{437A1642-EAB5-4323-8D08-EC9A02B0CDBD}"/>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94" name="AutoShape 8">
                <a:extLst>
                  <a:ext uri="{FF2B5EF4-FFF2-40B4-BE49-F238E27FC236}">
                    <a16:creationId xmlns:a16="http://schemas.microsoft.com/office/drawing/2014/main" id="{EC114D34-B525-421E-9A85-53C9A452489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BD95F6D5-4CE8-4708-A486-FD92DE18450E}"/>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7" name="Freeform 11">
                <a:extLst>
                  <a:ext uri="{FF2B5EF4-FFF2-40B4-BE49-F238E27FC236}">
                    <a16:creationId xmlns:a16="http://schemas.microsoft.com/office/drawing/2014/main" id="{1D4DF01D-C261-49DC-AE3E-0E4EFA103FBA}"/>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8" name="Freeform 12">
                <a:extLst>
                  <a:ext uri="{FF2B5EF4-FFF2-40B4-BE49-F238E27FC236}">
                    <a16:creationId xmlns:a16="http://schemas.microsoft.com/office/drawing/2014/main" id="{6F9F0D43-3A5F-4125-B3A1-905DE1CF4BB6}"/>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99" name="Freeform 13">
                <a:extLst>
                  <a:ext uri="{FF2B5EF4-FFF2-40B4-BE49-F238E27FC236}">
                    <a16:creationId xmlns:a16="http://schemas.microsoft.com/office/drawing/2014/main" id="{68742FD2-CE07-457D-AEFA-A24AD923159D}"/>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00" name="Freeform 14">
                <a:extLst>
                  <a:ext uri="{FF2B5EF4-FFF2-40B4-BE49-F238E27FC236}">
                    <a16:creationId xmlns:a16="http://schemas.microsoft.com/office/drawing/2014/main" id="{21D40C26-B335-4E89-8894-BDDE2D3CAFA4}"/>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01" name="Freeform 15">
                <a:extLst>
                  <a:ext uri="{FF2B5EF4-FFF2-40B4-BE49-F238E27FC236}">
                    <a16:creationId xmlns:a16="http://schemas.microsoft.com/office/drawing/2014/main" id="{D55CF5B9-5028-4352-9111-2740CF69CA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3" name="Freeform 16">
                <a:extLst>
                  <a:ext uri="{FF2B5EF4-FFF2-40B4-BE49-F238E27FC236}">
                    <a16:creationId xmlns:a16="http://schemas.microsoft.com/office/drawing/2014/main" id="{A15772E4-508D-49A6-BD0F-F5B47670DEC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4" name="Freeform 17">
                <a:extLst>
                  <a:ext uri="{FF2B5EF4-FFF2-40B4-BE49-F238E27FC236}">
                    <a16:creationId xmlns:a16="http://schemas.microsoft.com/office/drawing/2014/main" id="{2D59A025-206A-40A8-B9B8-50D69C88684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5" name="Freeform 18">
                <a:extLst>
                  <a:ext uri="{FF2B5EF4-FFF2-40B4-BE49-F238E27FC236}">
                    <a16:creationId xmlns:a16="http://schemas.microsoft.com/office/drawing/2014/main" id="{D619B2D7-FFE7-4DAA-89FF-505C9869DED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sp>
            <p:nvSpPr>
              <p:cNvPr id="126" name="Freeform 19">
                <a:extLst>
                  <a:ext uri="{FF2B5EF4-FFF2-40B4-BE49-F238E27FC236}">
                    <a16:creationId xmlns:a16="http://schemas.microsoft.com/office/drawing/2014/main" id="{E149972F-93F8-4BE8-BF3F-0DEC7DBBE7AC}"/>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Segoe UI"/>
                  <a:ea typeface="+mn-ea"/>
                  <a:cs typeface="+mn-cs"/>
                </a:endParaRPr>
              </a:p>
            </p:txBody>
          </p:sp>
        </p:grpSp>
      </p:grpSp>
      <p:pic>
        <p:nvPicPr>
          <p:cNvPr id="3" name="Picture 2" descr="Icon&#10;&#10;Description automatically generated">
            <a:extLst>
              <a:ext uri="{FF2B5EF4-FFF2-40B4-BE49-F238E27FC236}">
                <a16:creationId xmlns:a16="http://schemas.microsoft.com/office/drawing/2014/main" id="{6769C2F0-58FC-4CA7-A572-93620E003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grpId="1" nodeType="withEffect">
                                  <p:stCondLst>
                                    <p:cond delay="0"/>
                                  </p:stCondLst>
                                  <p:childTnLst>
                                    <p:animMotion origin="layout" path="M -6.25E-7 -4.44444E-6 L -6.25E-7 0.01899 " pathEditMode="relative" rAng="0" ptsTypes="AA">
                                      <p:cBhvr>
                                        <p:cTn id="9" dur="500" spd="-100000" fill="hold"/>
                                        <p:tgtEl>
                                          <p:spTgt spid="64"/>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66"/>
                                        </p:tgtEl>
                                        <p:attrNameLst>
                                          <p:attrName>style.visibility</p:attrName>
                                        </p:attrNameLst>
                                      </p:cBhvr>
                                      <p:to>
                                        <p:strVal val="visible"/>
                                      </p:to>
                                    </p:set>
                                    <p:animEffect transition="in" filter="barn(outVertical)">
                                      <p:cBhvr>
                                        <p:cTn id="12" dur="500"/>
                                        <p:tgtEl>
                                          <p:spTgt spid="6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7"/>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77" grpId="0"/>
      <p:bldP spid="7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dirty="0">
                <a:latin typeface="Calibri Light (Headings)"/>
              </a:rPr>
            </a:br>
            <a:r>
              <a:rPr lang="en-US" sz="2000" dirty="0">
                <a:latin typeface="Calibri Light (Headings)"/>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Centralized agent management – Monitoring, Security, Update Management</a:t>
                  </a: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b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4C4D4C"/>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EBA"/>
                </a:soli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grpSp>
      <p:pic>
        <p:nvPicPr>
          <p:cNvPr id="5" name="Picture 4" descr="Icon&#10;&#10;Description automatically generated">
            <a:extLst>
              <a:ext uri="{FF2B5EF4-FFF2-40B4-BE49-F238E27FC236}">
                <a16:creationId xmlns:a16="http://schemas.microsoft.com/office/drawing/2014/main" id="{F4D55823-AFB6-4CF0-B898-B69DEB79E1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353927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sz="3600" dirty="0">
                <a:latin typeface="Calibri Light (Headings)"/>
              </a:rPr>
              <a:t>Azure Arc enabled servers</a:t>
            </a:r>
            <a:br>
              <a:rPr lang="en-US" sz="3600" dirty="0">
                <a:latin typeface="Calibri Light (Headings)"/>
              </a:rPr>
            </a:br>
            <a:r>
              <a:rPr lang="en-US" sz="2000" dirty="0">
                <a:latin typeface="Calibri Light (Headings)"/>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chemeClr val="bg1"/>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EBA"/>
                </a:solidFill>
                <a:effectLst/>
                <a:uLnTx/>
                <a:uFillTx/>
                <a:latin typeface="Segoe UI"/>
                <a:ea typeface="+mn-ea"/>
                <a:cs typeface="+mn-cs"/>
              </a:rPr>
              <a:t>Just turn them on when you want to use them</a:t>
            </a:r>
          </a:p>
        </p:txBody>
      </p:sp>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1026" name="Picture 2" descr="See the source image">
            <a:extLst>
              <a:ext uri="{FF2B5EF4-FFF2-40B4-BE49-F238E27FC236}">
                <a16:creationId xmlns:a16="http://schemas.microsoft.com/office/drawing/2014/main" id="{F2B9436A-31FD-4FD4-9E5F-94AFB1DB4F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296" y="4077250"/>
            <a:ext cx="709192" cy="425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FCB1DA8A-CF01-4E9B-82E1-16741FDDAF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1836" y="30163"/>
            <a:ext cx="981075" cy="981075"/>
          </a:xfrm>
          <a:prstGeom prst="rect">
            <a:avLst/>
          </a:prstGeom>
        </p:spPr>
      </p:pic>
    </p:spTree>
    <p:extLst>
      <p:ext uri="{BB962C8B-B14F-4D97-AF65-F5344CB8AC3E}">
        <p14:creationId xmlns:p14="http://schemas.microsoft.com/office/powerpoint/2010/main" val="157758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defTabSz="914367">
              <a:lnSpc>
                <a:spcPct val="90000"/>
              </a:lnSpc>
              <a:spcBef>
                <a:spcPct val="0"/>
              </a:spcBef>
              <a:spcAft>
                <a:spcPts val="600"/>
              </a:spcAft>
            </a:pPr>
            <a:r>
              <a:rPr lang="en-US" sz="4705" b="0" strike="noStrike" kern="1200" cap="none" spc="-49" baseline="0" dirty="0">
                <a:ln w="3175">
                  <a:noFill/>
                </a:ln>
                <a:solidFill>
                  <a:srgbClr val="000000"/>
                </a:solidFill>
                <a:effectLst/>
                <a:latin typeface="+mj-lt"/>
                <a:ea typeface="+mn-ea"/>
                <a:cs typeface="Segoe UI" pitchFamily="34" charset="0"/>
              </a:rPr>
              <a:t>Demo – Azure Arc</a:t>
            </a:r>
          </a:p>
        </p:txBody>
      </p:sp>
    </p:spTree>
    <p:extLst>
      <p:ext uri="{BB962C8B-B14F-4D97-AF65-F5344CB8AC3E}">
        <p14:creationId xmlns:p14="http://schemas.microsoft.com/office/powerpoint/2010/main" val="386967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2957850" y="2091428"/>
            <a:ext cx="595547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File shares</a:t>
            </a:r>
          </a:p>
        </p:txBody>
      </p:sp>
    </p:spTree>
    <p:extLst>
      <p:ext uri="{BB962C8B-B14F-4D97-AF65-F5344CB8AC3E}">
        <p14:creationId xmlns:p14="http://schemas.microsoft.com/office/powerpoint/2010/main" val="177947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Azure File Share</a:t>
            </a:r>
          </a:p>
        </p:txBody>
      </p:sp>
    </p:spTree>
    <p:extLst>
      <p:ext uri="{BB962C8B-B14F-4D97-AF65-F5344CB8AC3E}">
        <p14:creationId xmlns:p14="http://schemas.microsoft.com/office/powerpoint/2010/main" val="210424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erver" descr="Azure File Sync Overview">
            <a:extLst>
              <a:ext uri="{FF2B5EF4-FFF2-40B4-BE49-F238E27FC236}">
                <a16:creationId xmlns:a16="http://schemas.microsoft.com/office/drawing/2014/main" id="{828FD198-E995-45B4-B6C9-9FDB6384BB2F}"/>
              </a:ext>
            </a:extLst>
          </p:cNvPr>
          <p:cNvSpPr>
            <a:spLocks noChangeAspect="1" noEditPoints="1"/>
          </p:cNvSpPr>
          <p:nvPr/>
        </p:nvSpPr>
        <p:spPr bwMode="auto">
          <a:xfrm>
            <a:off x="7345345" y="4606163"/>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descr="Azure File Sync Overview">
            <a:extLst>
              <a:ext uri="{FF2B5EF4-FFF2-40B4-BE49-F238E27FC236}">
                <a16:creationId xmlns:a16="http://schemas.microsoft.com/office/drawing/2014/main" id="{BAE6A982-1D4B-4FBB-BE14-F6E306816680}"/>
              </a:ext>
            </a:extLst>
          </p:cNvPr>
          <p:cNvSpPr>
            <a:spLocks noGrp="1"/>
          </p:cNvSpPr>
          <p:nvPr>
            <p:ph type="title"/>
          </p:nvPr>
        </p:nvSpPr>
        <p:spPr/>
        <p:txBody>
          <a:bodyPr/>
          <a:lstStyle/>
          <a:p>
            <a:r>
              <a:rPr lang="en-US" dirty="0">
                <a:cs typeface="Segoe UI"/>
              </a:rPr>
              <a:t>Tailwind Traders using Hybrid file shares via Azure File Sync</a:t>
            </a:r>
            <a:br>
              <a:rPr lang="en-US" dirty="0"/>
            </a:br>
            <a:endParaRPr lang="en-US" dirty="0"/>
          </a:p>
        </p:txBody>
      </p:sp>
      <p:sp>
        <p:nvSpPr>
          <p:cNvPr id="6" name="TextBox 5" descr="Azure File Sync Overview">
            <a:extLst>
              <a:ext uri="{FF2B5EF4-FFF2-40B4-BE49-F238E27FC236}">
                <a16:creationId xmlns:a16="http://schemas.microsoft.com/office/drawing/2014/main" id="{2B22CB49-EDC5-4AF8-B83D-7AD4DFB86EF3}"/>
              </a:ext>
            </a:extLst>
          </p:cNvPr>
          <p:cNvSpPr txBox="1"/>
          <p:nvPr/>
        </p:nvSpPr>
        <p:spPr>
          <a:xfrm>
            <a:off x="6408100" y="5690290"/>
            <a:ext cx="2290755"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2</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lang="en-US" sz="2000" b="1" dirty="0">
                <a:solidFill>
                  <a:srgbClr val="000000"/>
                </a:solidFill>
                <a:latin typeface="Segoe UI"/>
              </a:rPr>
              <a:t>Edinburgh</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7" name="Sync: New York" descr="Azure File Sync Overview">
            <a:extLst>
              <a:ext uri="{FF2B5EF4-FFF2-40B4-BE49-F238E27FC236}">
                <a16:creationId xmlns:a16="http://schemas.microsoft.com/office/drawing/2014/main" id="{604182A8-C2BC-4657-B397-3014358B4CCF}"/>
              </a:ext>
            </a:extLst>
          </p:cNvPr>
          <p:cNvCxnSpPr>
            <a:cxnSpLocks/>
          </p:cNvCxnSpPr>
          <p:nvPr/>
        </p:nvCxnSpPr>
        <p:spPr>
          <a:xfrm flipH="1" flipV="1">
            <a:off x="6675963" y="3670906"/>
            <a:ext cx="833589" cy="80061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descr="Azure File Sync Overview">
            <a:extLst>
              <a:ext uri="{FF2B5EF4-FFF2-40B4-BE49-F238E27FC236}">
                <a16:creationId xmlns:a16="http://schemas.microsoft.com/office/drawing/2014/main" id="{FDD36606-26C6-418E-9C39-03C3BDC0824B}"/>
              </a:ext>
            </a:extLst>
          </p:cNvPr>
          <p:cNvCxnSpPr>
            <a:cxnSpLocks/>
          </p:cNvCxnSpPr>
          <p:nvPr/>
        </p:nvCxnSpPr>
        <p:spPr>
          <a:xfrm flipV="1">
            <a:off x="3182472" y="3686244"/>
            <a:ext cx="1120042" cy="96368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1" name="TextBox 10" descr="Azure File Sync Overview">
            <a:extLst>
              <a:ext uri="{FF2B5EF4-FFF2-40B4-BE49-F238E27FC236}">
                <a16:creationId xmlns:a16="http://schemas.microsoft.com/office/drawing/2014/main" id="{A76B521C-E56B-4435-9F83-AD750498F2AC}"/>
              </a:ext>
            </a:extLst>
          </p:cNvPr>
          <p:cNvSpPr txBox="1"/>
          <p:nvPr/>
        </p:nvSpPr>
        <p:spPr>
          <a:xfrm>
            <a:off x="1800157" y="5742792"/>
            <a:ext cx="2290755"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1</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kumimoji="0" lang="en-US" sz="2000" b="1" i="0" u="none" strike="noStrike" kern="1200" cap="none" spc="0" normalizeH="0" baseline="0" noProof="0" dirty="0">
                <a:ln>
                  <a:noFill/>
                </a:ln>
                <a:solidFill>
                  <a:srgbClr val="000000"/>
                </a:solidFill>
                <a:effectLst/>
                <a:uLnTx/>
                <a:uFillTx/>
                <a:latin typeface="Segoe UI"/>
                <a:ea typeface="+mn-ea"/>
                <a:cs typeface="+mn-cs"/>
              </a:rPr>
              <a:t>Glasgow</a:t>
            </a:r>
          </a:p>
        </p:txBody>
      </p:sp>
      <p:grpSp>
        <p:nvGrpSpPr>
          <p:cNvPr id="12" name="IW Access color sync" descr="Azure File Sync Overview">
            <a:extLst>
              <a:ext uri="{FF2B5EF4-FFF2-40B4-BE49-F238E27FC236}">
                <a16:creationId xmlns:a16="http://schemas.microsoft.com/office/drawing/2014/main" id="{5FA7EE98-009B-4313-B2AD-B8422D3B4CA5}"/>
              </a:ext>
            </a:extLst>
          </p:cNvPr>
          <p:cNvGrpSpPr/>
          <p:nvPr/>
        </p:nvGrpSpPr>
        <p:grpSpPr>
          <a:xfrm>
            <a:off x="193194" y="4349766"/>
            <a:ext cx="2252694" cy="1415918"/>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9" y="4585788"/>
              <a:ext cx="1348707" cy="908313"/>
            </a:xfrm>
            <a:prstGeom prst="rect">
              <a:avLst/>
            </a:prstGeom>
            <a:noFill/>
          </p:spPr>
          <p:txBody>
            <a:bodyPr wrap="squar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Work Folders</a:t>
              </a:r>
            </a:p>
          </p:txBody>
        </p:sp>
      </p:grpSp>
      <p:grpSp>
        <p:nvGrpSpPr>
          <p:cNvPr id="20" name="SMB / NFS" descr="Azure File Sync Overview">
            <a:extLst>
              <a:ext uri="{FF2B5EF4-FFF2-40B4-BE49-F238E27FC236}">
                <a16:creationId xmlns:a16="http://schemas.microsoft.com/office/drawing/2014/main" id="{E1E77FD7-C792-46F6-821C-F19BF382AD74}"/>
              </a:ext>
            </a:extLst>
          </p:cNvPr>
          <p:cNvGrpSpPr/>
          <p:nvPr/>
        </p:nvGrpSpPr>
        <p:grpSpPr>
          <a:xfrm>
            <a:off x="3335483" y="4586370"/>
            <a:ext cx="2855118" cy="1136813"/>
            <a:chOff x="3921985" y="4466005"/>
            <a:chExt cx="2691939" cy="1071840"/>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466005"/>
              <a:ext cx="722930" cy="903566"/>
              <a:chOff x="4219419" y="4501686"/>
              <a:chExt cx="722930" cy="903566"/>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01686"/>
                <a:ext cx="722930" cy="903566"/>
              </a:xfrm>
              <a:prstGeom prst="rect">
                <a:avLst/>
              </a:prstGeom>
              <a:noFill/>
            </p:spPr>
            <p:txBody>
              <a:bodyPr wrap="square" rtlCol="0">
                <a:spAutoFit/>
              </a:bodyPr>
              <a:lstStyle/>
              <a:p>
                <a:pPr marL="0" marR="0" lvl="0" indent="0" algn="ctr" defTabSz="969711"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SMB</a:t>
                </a:r>
              </a:p>
              <a:p>
                <a:pPr marL="0" marR="0" lvl="0" indent="0" algn="ctr" defTabSz="969711"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872730" cy="940092"/>
              <a:chOff x="5038628" y="4633434"/>
              <a:chExt cx="1872730"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9"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772621" cy="377242"/>
              </a:xfrm>
              <a:prstGeom prst="rect">
                <a:avLst/>
              </a:prstGeom>
              <a:noFill/>
              <a:effectLst/>
            </p:spPr>
            <p:txBody>
              <a:bodyPr wrap="none" rtlCol="0">
                <a:spAutoFit/>
              </a:bodyPr>
              <a:lstStyle/>
              <a:p>
                <a:pPr marL="0" marR="0" lvl="0" indent="0" algn="l"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Users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1534360" cy="377242"/>
              </a:xfrm>
              <a:prstGeom prst="rect">
                <a:avLst/>
              </a:prstGeom>
              <a:noFill/>
              <a:effectLst/>
            </p:spPr>
            <p:txBody>
              <a:bodyPr wrap="none" rtlCol="0">
                <a:spAutoFit/>
              </a:bodyPr>
              <a:lstStyle/>
              <a:p>
                <a:pPr marL="0" marR="0" lvl="0" indent="0" algn="l" defTabSz="9697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Applications</a:t>
                </a:r>
              </a:p>
            </p:txBody>
          </p:sp>
        </p:grpSp>
      </p:grpSp>
      <p:sp>
        <p:nvSpPr>
          <p:cNvPr id="36" name="Freeform 80" descr="Azure File Sync Overview">
            <a:extLst>
              <a:ext uri="{FF2B5EF4-FFF2-40B4-BE49-F238E27FC236}">
                <a16:creationId xmlns:a16="http://schemas.microsoft.com/office/drawing/2014/main" id="{C2053EA9-17B7-4DFB-9B3D-87651515CED0}"/>
              </a:ext>
            </a:extLst>
          </p:cNvPr>
          <p:cNvSpPr>
            <a:spLocks/>
          </p:cNvSpPr>
          <p:nvPr/>
        </p:nvSpPr>
        <p:spPr bwMode="auto">
          <a:xfrm>
            <a:off x="2549177" y="1090163"/>
            <a:ext cx="5082930" cy="2424002"/>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solidFill>
              <a:schemeClr val="tx1"/>
            </a:solidFill>
          </a:ln>
        </p:spPr>
        <p:txBody>
          <a:bodyPr lIns="91414" tIns="45706" rIns="91414" bIns="45706"/>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S PGothic"/>
              <a:cs typeface="MS PGothic"/>
            </a:endParaRPr>
          </a:p>
        </p:txBody>
      </p:sp>
      <p:pic>
        <p:nvPicPr>
          <p:cNvPr id="37" name="Picture 5" descr="Azure File Sync Overview">
            <a:extLst>
              <a:ext uri="{FF2B5EF4-FFF2-40B4-BE49-F238E27FC236}">
                <a16:creationId xmlns:a16="http://schemas.microsoft.com/office/drawing/2014/main" id="{7173C0F6-8D67-45F7-AEEE-D147FB11272B}"/>
              </a:ext>
            </a:extLst>
          </p:cNvPr>
          <p:cNvPicPr>
            <a:picLocks noChangeAspect="1" noChangeArrowheads="1"/>
          </p:cNvPicPr>
          <p:nvPr/>
        </p:nvPicPr>
        <p:blipFill>
          <a:blip r:embed="rId11" cstate="print">
            <a:lum bright="100000"/>
          </a:blip>
          <a:srcRect/>
          <a:stretch>
            <a:fillRect/>
          </a:stretch>
        </p:blipFill>
        <p:spPr bwMode="auto">
          <a:xfrm>
            <a:off x="4371799" y="2039278"/>
            <a:ext cx="1437686" cy="1577819"/>
          </a:xfrm>
          <a:prstGeom prst="rect">
            <a:avLst/>
          </a:prstGeom>
          <a:noFill/>
        </p:spPr>
      </p:pic>
      <p:sp>
        <p:nvSpPr>
          <p:cNvPr id="38" name="TextBox 37" descr="Azure File Sync Overview">
            <a:extLst>
              <a:ext uri="{FF2B5EF4-FFF2-40B4-BE49-F238E27FC236}">
                <a16:creationId xmlns:a16="http://schemas.microsoft.com/office/drawing/2014/main" id="{281B4166-AAE4-4C16-BE9C-BDE3AF9D7252}"/>
              </a:ext>
            </a:extLst>
          </p:cNvPr>
          <p:cNvSpPr txBox="1"/>
          <p:nvPr/>
        </p:nvSpPr>
        <p:spPr>
          <a:xfrm>
            <a:off x="4725007" y="2668567"/>
            <a:ext cx="770917" cy="646331"/>
          </a:xfrm>
          <a:prstGeom prst="rect">
            <a:avLst/>
          </a:prstGeom>
          <a:noFill/>
        </p:spPr>
        <p:txBody>
          <a:bodyPr wrap="none" rtlCol="0">
            <a:spAutoFit/>
          </a:bodyPr>
          <a:lstStyle/>
          <a:p>
            <a:pPr marL="0" marR="0" lvl="0" indent="0" algn="ctr" defTabSz="95079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File </a:t>
            </a:r>
          </a:p>
          <a:p>
            <a:pPr marL="0" marR="0" lvl="0" indent="0" algn="ctr" defTabSz="95079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a:t>
            </a:r>
          </a:p>
        </p:txBody>
      </p:sp>
      <p:pic>
        <p:nvPicPr>
          <p:cNvPr id="32" name="Graphic 31" descr="Azure File Sync Overview">
            <a:extLst>
              <a:ext uri="{FF2B5EF4-FFF2-40B4-BE49-F238E27FC236}">
                <a16:creationId xmlns:a16="http://schemas.microsoft.com/office/drawing/2014/main" id="{B96F7040-DB41-41B1-BCFF-08EE4B7A10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0899" y="2485407"/>
            <a:ext cx="673421" cy="689450"/>
          </a:xfrm>
          <a:prstGeom prst="rect">
            <a:avLst/>
          </a:prstGeom>
        </p:spPr>
      </p:pic>
      <p:pic>
        <p:nvPicPr>
          <p:cNvPr id="33" name="Graphic 32" descr="Azure File Sync Overview">
            <a:extLst>
              <a:ext uri="{FF2B5EF4-FFF2-40B4-BE49-F238E27FC236}">
                <a16:creationId xmlns:a16="http://schemas.microsoft.com/office/drawing/2014/main" id="{E02A31E0-856D-4F49-B0D2-DED294BEE9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5064" y="2483462"/>
            <a:ext cx="673421" cy="689450"/>
          </a:xfrm>
          <a:prstGeom prst="rect">
            <a:avLst/>
          </a:prstGeom>
        </p:spPr>
      </p:pic>
      <p:cxnSp>
        <p:nvCxnSpPr>
          <p:cNvPr id="34" name="Straight Arrow Connector 33" descr="Azure File Sync Overview">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a:off x="3858485" y="2828187"/>
            <a:ext cx="513314" cy="1"/>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descr="Azure File Sync Overview">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5809485" y="2828188"/>
            <a:ext cx="431414" cy="1944"/>
          </a:xfrm>
          <a:prstGeom prst="straightConnector1">
            <a:avLst/>
          </a:prstGeom>
          <a:ln w="285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9" name="Vault" descr="Azure File Sync Overview">
            <a:extLst>
              <a:ext uri="{FF2B5EF4-FFF2-40B4-BE49-F238E27FC236}">
                <a16:creationId xmlns:a16="http://schemas.microsoft.com/office/drawing/2014/main" id="{314E89D7-3207-4316-9043-CF4CE865BAC7}"/>
              </a:ext>
            </a:extLst>
          </p:cNvPr>
          <p:cNvGrpSpPr/>
          <p:nvPr/>
        </p:nvGrpSpPr>
        <p:grpSpPr>
          <a:xfrm>
            <a:off x="3999261" y="1280381"/>
            <a:ext cx="1770998" cy="1051260"/>
            <a:chOff x="7674818" y="1933069"/>
            <a:chExt cx="2455827" cy="1544606"/>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p:spPr>
        </p:pic>
        <p:sp>
          <p:nvSpPr>
            <p:cNvPr id="41" name="TextBox 40">
              <a:extLst>
                <a:ext uri="{FF2B5EF4-FFF2-40B4-BE49-F238E27FC236}">
                  <a16:creationId xmlns:a16="http://schemas.microsoft.com/office/drawing/2014/main" id="{D3C4CBA1-2751-4698-B69A-02469F132D1D}"/>
                </a:ext>
              </a:extLst>
            </p:cNvPr>
            <p:cNvSpPr txBox="1"/>
            <p:nvPr/>
          </p:nvSpPr>
          <p:spPr>
            <a:xfrm>
              <a:off x="7674818" y="2827120"/>
              <a:ext cx="2455827" cy="650555"/>
            </a:xfrm>
            <a:prstGeom prst="rect">
              <a:avLst/>
            </a:prstGeom>
            <a:noFill/>
          </p:spPr>
          <p:txBody>
            <a:bodyPr wrap="none" rtlCol="0">
              <a:spAutoFit/>
            </a:bodyPr>
            <a:lstStyle/>
            <a:p>
              <a:pPr marL="0" marR="0" lvl="0" indent="0" algn="ctr" defTabSz="95060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Backup</a:t>
              </a:r>
            </a:p>
          </p:txBody>
        </p:sp>
      </p:grpSp>
      <p:sp>
        <p:nvSpPr>
          <p:cNvPr id="42" name="TextBox 41" descr="Azure File Sync Overview">
            <a:extLst>
              <a:ext uri="{FF2B5EF4-FFF2-40B4-BE49-F238E27FC236}">
                <a16:creationId xmlns:a16="http://schemas.microsoft.com/office/drawing/2014/main" id="{D067B435-BA21-415C-AC38-32305BD8CAE5}"/>
              </a:ext>
            </a:extLst>
          </p:cNvPr>
          <p:cNvSpPr txBox="1"/>
          <p:nvPr/>
        </p:nvSpPr>
        <p:spPr>
          <a:xfrm>
            <a:off x="9039659" y="1058243"/>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cs typeface="Segoe UI" panose="020B0502040204020203" pitchFamily="34" charset="0"/>
              </a:rPr>
              <a:t>Cloud Tiering</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cs typeface="Segoe UI" panose="020B0502040204020203" pitchFamily="34" charset="0"/>
            </a:endParaRPr>
          </a:p>
        </p:txBody>
      </p:sp>
      <p:sp>
        <p:nvSpPr>
          <p:cNvPr id="43" name="TextBox 42" descr="Azure File Sync Overview">
            <a:extLst>
              <a:ext uri="{FF2B5EF4-FFF2-40B4-BE49-F238E27FC236}">
                <a16:creationId xmlns:a16="http://schemas.microsoft.com/office/drawing/2014/main" id="{3A9424B8-AF2A-431E-A750-8B5E5C3009F9}"/>
              </a:ext>
            </a:extLst>
          </p:cNvPr>
          <p:cNvSpPr txBox="1"/>
          <p:nvPr/>
        </p:nvSpPr>
        <p:spPr>
          <a:xfrm>
            <a:off x="9039658" y="2134731"/>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Multi-site Sync</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4" name="TextBox 43" descr="Azure File Sync Overview">
            <a:extLst>
              <a:ext uri="{FF2B5EF4-FFF2-40B4-BE49-F238E27FC236}">
                <a16:creationId xmlns:a16="http://schemas.microsoft.com/office/drawing/2014/main" id="{0F6321B8-D8BB-4786-ADA7-445BC832A7F4}"/>
              </a:ext>
            </a:extLst>
          </p:cNvPr>
          <p:cNvSpPr txBox="1"/>
          <p:nvPr/>
        </p:nvSpPr>
        <p:spPr>
          <a:xfrm>
            <a:off x="9039658" y="2654794"/>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Cloud Backup</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5" name="TextBox 44" descr="Azure File Sync Overview">
            <a:extLst>
              <a:ext uri="{FF2B5EF4-FFF2-40B4-BE49-F238E27FC236}">
                <a16:creationId xmlns:a16="http://schemas.microsoft.com/office/drawing/2014/main" id="{9505AEF1-E69A-4835-8D61-5378D4A739CE}"/>
              </a:ext>
            </a:extLst>
          </p:cNvPr>
          <p:cNvSpPr txBox="1"/>
          <p:nvPr/>
        </p:nvSpPr>
        <p:spPr>
          <a:xfrm>
            <a:off x="9034791" y="1578306"/>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Cloud Access</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46" name="TextBox 45" descr="Azure File Sync Overview">
            <a:extLst>
              <a:ext uri="{FF2B5EF4-FFF2-40B4-BE49-F238E27FC236}">
                <a16:creationId xmlns:a16="http://schemas.microsoft.com/office/drawing/2014/main" id="{4EF0BF90-908A-401A-B67F-52B503A846A6}"/>
              </a:ext>
            </a:extLst>
          </p:cNvPr>
          <p:cNvSpPr txBox="1"/>
          <p:nvPr/>
        </p:nvSpPr>
        <p:spPr>
          <a:xfrm>
            <a:off x="9049574" y="3174857"/>
            <a:ext cx="3433157" cy="830997"/>
          </a:xfrm>
          <a:prstGeom prst="rect">
            <a:avLst/>
          </a:prstGeom>
          <a:noFill/>
        </p:spPr>
        <p:txBody>
          <a:bodyPr wrap="squar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rPr>
              <a:t>Rapid File Server DR</a:t>
            </a:r>
          </a:p>
          <a:p>
            <a:pPr marL="342834" marR="0" lvl="0" indent="-342834" algn="l" defTabSz="9509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78D4"/>
              </a:solidFill>
              <a:effectLst/>
              <a:uLnTx/>
              <a:uFillTx/>
              <a:latin typeface="+mj-lt"/>
              <a:ea typeface="+mn-ea"/>
              <a:cs typeface="Segoe UI" panose="020B0502040204020203" pitchFamily="34" charset="0"/>
            </a:endParaRPr>
          </a:p>
        </p:txBody>
      </p:sp>
      <p:sp>
        <p:nvSpPr>
          <p:cNvPr id="52" name="TextBox 51" descr="Azure File Sync Overview">
            <a:extLst>
              <a:ext uri="{FF2B5EF4-FFF2-40B4-BE49-F238E27FC236}">
                <a16:creationId xmlns:a16="http://schemas.microsoft.com/office/drawing/2014/main" id="{E6C21626-38F6-472A-8CDB-6BB77F309917}"/>
              </a:ext>
            </a:extLst>
          </p:cNvPr>
          <p:cNvSpPr txBox="1"/>
          <p:nvPr/>
        </p:nvSpPr>
        <p:spPr>
          <a:xfrm>
            <a:off x="8893782" y="5703132"/>
            <a:ext cx="2290756" cy="707886"/>
          </a:xfrm>
          <a:prstGeom prst="rect">
            <a:avLst/>
          </a:prstGeom>
          <a:noFill/>
        </p:spPr>
        <p:txBody>
          <a:bodyPr wrap="none" rtlCol="0">
            <a:spAutoFit/>
          </a:bodyPr>
          <a:lstStyle/>
          <a:p>
            <a:pPr marL="0" marR="0" lvl="0" indent="0" algn="ctr" defTabSz="96971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File Sync Server 3</a:t>
            </a:r>
            <a:br>
              <a:rPr kumimoji="0" lang="en-US" sz="2000" b="1" i="0" u="none" strike="noStrike" kern="1200" cap="none" spc="0" normalizeH="0" baseline="0" noProof="0" dirty="0">
                <a:ln>
                  <a:noFill/>
                </a:ln>
                <a:solidFill>
                  <a:srgbClr val="000000"/>
                </a:solidFill>
                <a:effectLst/>
                <a:uLnTx/>
                <a:uFillTx/>
                <a:latin typeface="Segoe UI"/>
                <a:ea typeface="+mn-ea"/>
                <a:cs typeface="+mn-cs"/>
              </a:rPr>
            </a:br>
            <a:r>
              <a:rPr kumimoji="0" lang="en-US" sz="2000" b="1" i="0" u="none" strike="noStrike" kern="1200" cap="none" spc="0" normalizeH="0" baseline="0" noProof="0" dirty="0">
                <a:ln>
                  <a:noFill/>
                </a:ln>
                <a:solidFill>
                  <a:srgbClr val="000000"/>
                </a:solidFill>
                <a:effectLst/>
                <a:uLnTx/>
                <a:uFillTx/>
                <a:latin typeface="Segoe UI"/>
                <a:ea typeface="+mn-ea"/>
                <a:cs typeface="+mn-cs"/>
              </a:rPr>
              <a:t>London</a:t>
            </a:r>
          </a:p>
        </p:txBody>
      </p:sp>
      <p:pic>
        <p:nvPicPr>
          <p:cNvPr id="53" name="Picture 52" descr="Azure File Sync Overview">
            <a:extLst>
              <a:ext uri="{FF2B5EF4-FFF2-40B4-BE49-F238E27FC236}">
                <a16:creationId xmlns:a16="http://schemas.microsoft.com/office/drawing/2014/main" id="{77C664D9-8F5C-4046-83C2-04788DBEB72F}"/>
              </a:ext>
            </a:extLst>
          </p:cNvPr>
          <p:cNvPicPr>
            <a:picLocks noChangeAspect="1"/>
          </p:cNvPicPr>
          <p:nvPr/>
        </p:nvPicPr>
        <p:blipFill>
          <a:blip r:embed="rId16"/>
          <a:stretch>
            <a:fillRect/>
          </a:stretch>
        </p:blipFill>
        <p:spPr>
          <a:xfrm>
            <a:off x="9789572" y="4903489"/>
            <a:ext cx="186194" cy="192767"/>
          </a:xfrm>
          <a:prstGeom prst="rect">
            <a:avLst/>
          </a:prstGeom>
        </p:spPr>
      </p:pic>
      <p:cxnSp>
        <p:nvCxnSpPr>
          <p:cNvPr id="54" name="Sync: New York" descr="Azure File Sync Overview">
            <a:extLst>
              <a:ext uri="{FF2B5EF4-FFF2-40B4-BE49-F238E27FC236}">
                <a16:creationId xmlns:a16="http://schemas.microsoft.com/office/drawing/2014/main" id="{29C53FF3-CACA-4B69-A701-008671CFB708}"/>
              </a:ext>
            </a:extLst>
          </p:cNvPr>
          <p:cNvCxnSpPr>
            <a:cxnSpLocks/>
          </p:cNvCxnSpPr>
          <p:nvPr/>
        </p:nvCxnSpPr>
        <p:spPr>
          <a:xfrm flipH="1" flipV="1">
            <a:off x="7345735" y="3263565"/>
            <a:ext cx="2107917" cy="1355672"/>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76" name="server" descr="Azure File Sync Overview">
            <a:extLst>
              <a:ext uri="{FF2B5EF4-FFF2-40B4-BE49-F238E27FC236}">
                <a16:creationId xmlns:a16="http://schemas.microsoft.com/office/drawing/2014/main" id="{8C887F02-3949-429C-BD2F-AD0E98D7F113}"/>
              </a:ext>
            </a:extLst>
          </p:cNvPr>
          <p:cNvSpPr>
            <a:spLocks noChangeAspect="1" noEditPoints="1"/>
          </p:cNvSpPr>
          <p:nvPr/>
        </p:nvSpPr>
        <p:spPr bwMode="auto">
          <a:xfrm>
            <a:off x="2811058" y="482200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7" name="server" descr="Azure File Sync Overview">
            <a:extLst>
              <a:ext uri="{FF2B5EF4-FFF2-40B4-BE49-F238E27FC236}">
                <a16:creationId xmlns:a16="http://schemas.microsoft.com/office/drawing/2014/main" id="{F7F9E132-5DDF-410C-BF9C-4B1609000DAE}"/>
              </a:ext>
            </a:extLst>
          </p:cNvPr>
          <p:cNvSpPr>
            <a:spLocks noChangeAspect="1" noEditPoints="1"/>
          </p:cNvSpPr>
          <p:nvPr/>
        </p:nvSpPr>
        <p:spPr bwMode="auto">
          <a:xfrm>
            <a:off x="9660311" y="461923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8" name="server" descr="Azure File Sync Overview">
            <a:extLst>
              <a:ext uri="{FF2B5EF4-FFF2-40B4-BE49-F238E27FC236}">
                <a16:creationId xmlns:a16="http://schemas.microsoft.com/office/drawing/2014/main" id="{6B284825-58F0-4011-8991-B097E741A188}"/>
              </a:ext>
            </a:extLst>
          </p:cNvPr>
          <p:cNvSpPr>
            <a:spLocks noChangeAspect="1" noEditPoints="1"/>
          </p:cNvSpPr>
          <p:nvPr/>
        </p:nvSpPr>
        <p:spPr bwMode="auto">
          <a:xfrm>
            <a:off x="2811058" y="4822007"/>
            <a:ext cx="444716" cy="84468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79" name="Picture 78" descr="Azure File Sync Overview">
            <a:extLst>
              <a:ext uri="{FF2B5EF4-FFF2-40B4-BE49-F238E27FC236}">
                <a16:creationId xmlns:a16="http://schemas.microsoft.com/office/drawing/2014/main" id="{7A011985-D1B0-4008-86D3-BFDB6ED08054}"/>
              </a:ext>
            </a:extLst>
          </p:cNvPr>
          <p:cNvPicPr>
            <a:picLocks noChangeAspect="1"/>
          </p:cNvPicPr>
          <p:nvPr/>
        </p:nvPicPr>
        <p:blipFill>
          <a:blip r:embed="rId16"/>
          <a:stretch>
            <a:fillRect/>
          </a:stretch>
        </p:blipFill>
        <p:spPr>
          <a:xfrm>
            <a:off x="2935128" y="5091257"/>
            <a:ext cx="186194" cy="192767"/>
          </a:xfrm>
          <a:prstGeom prst="rect">
            <a:avLst/>
          </a:prstGeom>
        </p:spPr>
      </p:pic>
      <p:pic>
        <p:nvPicPr>
          <p:cNvPr id="80" name="Picture 79" descr="Azure File Sync Overview">
            <a:extLst>
              <a:ext uri="{FF2B5EF4-FFF2-40B4-BE49-F238E27FC236}">
                <a16:creationId xmlns:a16="http://schemas.microsoft.com/office/drawing/2014/main" id="{1844BD5F-D9EE-4F4F-97E6-B932DD057121}"/>
              </a:ext>
            </a:extLst>
          </p:cNvPr>
          <p:cNvPicPr>
            <a:picLocks noChangeAspect="1"/>
          </p:cNvPicPr>
          <p:nvPr/>
        </p:nvPicPr>
        <p:blipFill>
          <a:blip r:embed="rId16"/>
          <a:stretch>
            <a:fillRect/>
          </a:stretch>
        </p:blipFill>
        <p:spPr>
          <a:xfrm>
            <a:off x="7460371" y="4870724"/>
            <a:ext cx="186194" cy="192767"/>
          </a:xfrm>
          <a:prstGeom prst="rect">
            <a:avLst/>
          </a:prstGeom>
        </p:spPr>
      </p:pic>
      <p:sp>
        <p:nvSpPr>
          <p:cNvPr id="49" name="&quot;Not Allowed&quot; Symbol 48" descr="Azure File Sync Overview">
            <a:extLst>
              <a:ext uri="{FF2B5EF4-FFF2-40B4-BE49-F238E27FC236}">
                <a16:creationId xmlns:a16="http://schemas.microsoft.com/office/drawing/2014/main" id="{D2818AF3-C168-42A8-9E3A-B415AA2E63C2}"/>
              </a:ext>
            </a:extLst>
          </p:cNvPr>
          <p:cNvSpPr/>
          <p:nvPr/>
        </p:nvSpPr>
        <p:spPr>
          <a:xfrm>
            <a:off x="7092757" y="4517692"/>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C37F5341-27A3-4BBB-9C43-D5EFE9323663}"/>
              </a:ext>
            </a:extLst>
          </p:cNvPr>
          <p:cNvSpPr txBox="1"/>
          <p:nvPr/>
        </p:nvSpPr>
        <p:spPr>
          <a:xfrm>
            <a:off x="6112764" y="2855214"/>
            <a:ext cx="914400" cy="914400"/>
          </a:xfrm>
          <a:prstGeom prst="rect">
            <a:avLst/>
          </a:prstGeom>
          <a:noFill/>
        </p:spPr>
        <p:txBody>
          <a:bodyPr wrap="square" rtlCol="0">
            <a:spAutoFit/>
          </a:bodyPr>
          <a:lstStyle/>
          <a:p>
            <a:endParaRPr lang="en-GB" dirty="0"/>
          </a:p>
        </p:txBody>
      </p:sp>
      <p:sp>
        <p:nvSpPr>
          <p:cNvPr id="5" name="TextBox 4">
            <a:extLst>
              <a:ext uri="{FF2B5EF4-FFF2-40B4-BE49-F238E27FC236}">
                <a16:creationId xmlns:a16="http://schemas.microsoft.com/office/drawing/2014/main" id="{638C7FB2-2791-4809-95DC-56D43E6883AB}"/>
              </a:ext>
            </a:extLst>
          </p:cNvPr>
          <p:cNvSpPr txBox="1"/>
          <p:nvPr/>
        </p:nvSpPr>
        <p:spPr>
          <a:xfrm>
            <a:off x="397050" y="220566"/>
            <a:ext cx="2938433" cy="646331"/>
          </a:xfrm>
          <a:prstGeom prst="rect">
            <a:avLst/>
          </a:prstGeom>
          <a:noFill/>
        </p:spPr>
        <p:txBody>
          <a:bodyPr wrap="none" rtlCol="0">
            <a:spAutoFit/>
          </a:bodyPr>
          <a:lstStyle/>
          <a:p>
            <a:r>
              <a:rPr lang="en-GB" sz="3600" dirty="0">
                <a:latin typeface="Calibri Light (Headings)"/>
              </a:rPr>
              <a:t>Azure File Sync</a:t>
            </a:r>
          </a:p>
        </p:txBody>
      </p:sp>
    </p:spTree>
    <p:extLst>
      <p:ext uri="{BB962C8B-B14F-4D97-AF65-F5344CB8AC3E}">
        <p14:creationId xmlns:p14="http://schemas.microsoft.com/office/powerpoint/2010/main" val="33085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p:bldP spid="36" grpId="0" animBg="1"/>
      <p:bldP spid="38" grpId="0"/>
      <p:bldP spid="42" grpId="0"/>
      <p:bldP spid="43" grpId="0"/>
      <p:bldP spid="44" grpId="0"/>
      <p:bldP spid="45" grpId="0"/>
      <p:bldP spid="46" grpId="0"/>
      <p:bldP spid="52" grpId="0"/>
      <p:bldP spid="77" grpId="0" animBg="1"/>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3167046" y="1206571"/>
            <a:ext cx="5537093" cy="36317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Keeping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up</a:t>
            </a:r>
            <a:r>
              <a:rPr kumimoji="0" lang="en-GB" sz="11500" b="1" i="0" u="none" strike="noStrike" kern="1200" cap="none" spc="0" normalizeH="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 to date</a:t>
            </a:r>
            <a:endPar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endParaRPr>
          </a:p>
        </p:txBody>
      </p:sp>
    </p:spTree>
    <p:extLst>
      <p:ext uri="{BB962C8B-B14F-4D97-AF65-F5344CB8AC3E}">
        <p14:creationId xmlns:p14="http://schemas.microsoft.com/office/powerpoint/2010/main" val="330119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40074-9DBD-4F5E-8683-8C35C4F09744}"/>
              </a:ext>
            </a:extLst>
          </p:cNvPr>
          <p:cNvSpPr txBox="1"/>
          <p:nvPr/>
        </p:nvSpPr>
        <p:spPr>
          <a:xfrm>
            <a:off x="229456" y="297950"/>
            <a:ext cx="11733088"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Scotland is the home of… </a:t>
            </a:r>
          </a:p>
        </p:txBody>
      </p:sp>
      <p:pic>
        <p:nvPicPr>
          <p:cNvPr id="3" name="Picture 2" descr="See the source image">
            <a:extLst>
              <a:ext uri="{FF2B5EF4-FFF2-40B4-BE49-F238E27FC236}">
                <a16:creationId xmlns:a16="http://schemas.microsoft.com/office/drawing/2014/main" id="{0A0D8E44-6602-498B-9688-2836C1486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63" y="1057299"/>
            <a:ext cx="8061846" cy="53745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8B64ED-2A60-4A80-8288-F6B0A3661F26}"/>
              </a:ext>
            </a:extLst>
          </p:cNvPr>
          <p:cNvSpPr/>
          <p:nvPr/>
        </p:nvSpPr>
        <p:spPr>
          <a:xfrm>
            <a:off x="8962613" y="5723977"/>
            <a:ext cx="2601994" cy="70788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1A1A1A"/>
                </a:solidFill>
                <a:effectLst/>
                <a:uLnTx/>
                <a:uFillTx/>
                <a:latin typeface="Segoe UI Semibold"/>
                <a:ea typeface="+mn-ea"/>
                <a:cs typeface="+mn-cs"/>
              </a:rPr>
              <a:t>ptarmigan</a:t>
            </a:r>
          </a:p>
        </p:txBody>
      </p:sp>
      <p:grpSp>
        <p:nvGrpSpPr>
          <p:cNvPr id="5" name="Group 4">
            <a:extLst>
              <a:ext uri="{FF2B5EF4-FFF2-40B4-BE49-F238E27FC236}">
                <a16:creationId xmlns:a16="http://schemas.microsoft.com/office/drawing/2014/main" id="{246B84C4-2732-428A-A04B-C05D5A587F62}"/>
              </a:ext>
            </a:extLst>
          </p:cNvPr>
          <p:cNvGrpSpPr/>
          <p:nvPr/>
        </p:nvGrpSpPr>
        <p:grpSpPr>
          <a:xfrm>
            <a:off x="0" y="6494753"/>
            <a:ext cx="12192000" cy="472960"/>
            <a:chOff x="0" y="6494753"/>
            <a:chExt cx="12192000" cy="472960"/>
          </a:xfrm>
        </p:grpSpPr>
        <p:sp>
          <p:nvSpPr>
            <p:cNvPr id="6" name="Rectangle 5">
              <a:extLst>
                <a:ext uri="{FF2B5EF4-FFF2-40B4-BE49-F238E27FC236}">
                  <a16:creationId xmlns:a16="http://schemas.microsoft.com/office/drawing/2014/main" id="{120D9766-A913-4F0A-B5A0-422D2A4EDFA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42AB897-DAE6-481F-875D-3C25C1E3584C}"/>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spTree>
    <p:extLst>
      <p:ext uri="{BB962C8B-B14F-4D97-AF65-F5344CB8AC3E}">
        <p14:creationId xmlns:p14="http://schemas.microsoft.com/office/powerpoint/2010/main" val="208506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endParaRPr lang="en-US" b="1"/>
          </a:p>
        </p:txBody>
      </p:sp>
      <p:sp>
        <p:nvSpPr>
          <p:cNvPr id="6" name="Freeform: Shape 5">
            <a:extLst>
              <a:ext uri="{FF2B5EF4-FFF2-40B4-BE49-F238E27FC236}">
                <a16:creationId xmlns:a16="http://schemas.microsoft.com/office/drawing/2014/main" id="{A3E9758C-822D-4DBE-B090-BC78B429F432}"/>
              </a:ext>
            </a:extLst>
          </p:cNvPr>
          <p:cNvSpPr/>
          <p:nvPr/>
        </p:nvSpPr>
        <p:spPr>
          <a:xfrm>
            <a:off x="10112102"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7550809" y="1566005"/>
            <a:ext cx="3976356" cy="3976356"/>
          </a:xfrm>
          <a:prstGeom prst="circularArrow">
            <a:avLst>
              <a:gd name="adj1" fmla="val 8248"/>
              <a:gd name="adj2" fmla="val 576109"/>
              <a:gd name="adj3" fmla="val 2963893"/>
              <a:gd name="adj4" fmla="val 516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8698002" y="43460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7550809" y="1566005"/>
            <a:ext cx="3976356" cy="3976356"/>
          </a:xfrm>
          <a:prstGeom prst="circularArrow">
            <a:avLst>
              <a:gd name="adj1" fmla="val 8248"/>
              <a:gd name="adj2" fmla="val 576109"/>
              <a:gd name="adj3" fmla="val 10172194"/>
              <a:gd name="adj4" fmla="val 7259998"/>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7283903" y="18967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7550810" y="1637403"/>
            <a:ext cx="3976356" cy="3976356"/>
          </a:xfrm>
          <a:prstGeom prst="circularArrow">
            <a:avLst>
              <a:gd name="adj1" fmla="val 8248"/>
              <a:gd name="adj2" fmla="val 576109"/>
              <a:gd name="adj3" fmla="val 16856756"/>
              <a:gd name="adj4" fmla="val 13386720"/>
              <a:gd name="adj5" fmla="val 9623"/>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421708" y="1688870"/>
            <a:ext cx="5854217" cy="3481375"/>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523">
              <a:spcBef>
                <a:spcPts val="0"/>
              </a:spcBef>
              <a:spcAft>
                <a:spcPts val="980"/>
              </a:spcAft>
              <a:buNone/>
              <a:defRPr/>
            </a:pPr>
            <a:r>
              <a:rPr kumimoji="0" lang="en-US" b="0" i="0" u="none" strike="noStrike" kern="0" cap="none" spc="0" normalizeH="0" baseline="0" noProof="0">
                <a:ln>
                  <a:noFill/>
                </a:ln>
                <a:solidFill>
                  <a:schemeClr val="tx1"/>
                </a:solidFill>
                <a:effectLst/>
                <a:uLnTx/>
                <a:uFillTx/>
                <a:latin typeface="Segoe UI"/>
                <a:ea typeface="+mn-ea"/>
                <a:cs typeface="Segoe UI"/>
              </a:rPr>
              <a:t>Assess</a:t>
            </a:r>
            <a:r>
              <a:rPr lang="en-US" kern="0">
                <a:solidFill>
                  <a:schemeClr val="tx1"/>
                </a:solidFill>
                <a:latin typeface="Segoe UI"/>
                <a:cs typeface="Segoe UI"/>
              </a:rPr>
              <a:t> </a:t>
            </a:r>
            <a:r>
              <a:rPr kumimoji="0" lang="en-US" b="0" i="0" u="none" strike="noStrike" kern="0" cap="none" spc="0" normalizeH="0" baseline="0" noProof="0">
                <a:ln>
                  <a:noFill/>
                </a:ln>
                <a:solidFill>
                  <a:schemeClr val="tx1"/>
                </a:solidFill>
                <a:effectLst/>
                <a:uLnTx/>
                <a:uFillTx/>
                <a:latin typeface="Segoe UI"/>
                <a:ea typeface="+mn-ea"/>
                <a:cs typeface="Segoe UI"/>
              </a:rPr>
              <a:t>update status of servers across your environment</a:t>
            </a:r>
          </a:p>
          <a:p>
            <a:pPr marL="549275"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Windows, Linux</a:t>
            </a:r>
            <a:endParaRPr lang="en-US" sz="2400" b="0" i="0" u="none" strike="noStrike" kern="1200" cap="none" spc="0" normalizeH="0" baseline="0" noProof="0">
              <a:ln>
                <a:noFill/>
              </a:ln>
              <a:solidFill>
                <a:schemeClr val="tx1"/>
              </a:solidFill>
              <a:effectLst/>
              <a:uLnTx/>
              <a:uFillTx/>
              <a:latin typeface="Segoe UI"/>
              <a:cs typeface="Segoe UI"/>
            </a:endParaRPr>
          </a:p>
          <a:p>
            <a:pPr marL="549275" defTabSz="913523">
              <a:spcBef>
                <a:spcPts val="0"/>
              </a:spcBef>
              <a:spcAft>
                <a:spcPts val="980"/>
              </a:spcAft>
              <a:defRPr/>
            </a:pPr>
            <a:r>
              <a:rPr kumimoji="0" lang="en-US" sz="2400" b="0" i="0" u="none" strike="noStrike" kern="1200" cap="none" spc="0" normalizeH="0" baseline="0" noProof="0">
                <a:ln>
                  <a:noFill/>
                </a:ln>
                <a:solidFill>
                  <a:schemeClr val="tx1"/>
                </a:solidFill>
                <a:effectLst/>
                <a:uLnTx/>
                <a:uFillTx/>
                <a:latin typeface="Segoe UI"/>
                <a:ea typeface="+mn-ea"/>
                <a:cs typeface="Segoe UI"/>
              </a:rPr>
              <a:t>Azure, other cloud, </a:t>
            </a:r>
            <a:r>
              <a:rPr lang="en-US" sz="2400">
                <a:solidFill>
                  <a:schemeClr val="tx1"/>
                </a:solidFill>
                <a:latin typeface="Segoe UI"/>
                <a:cs typeface="Segoe UI"/>
              </a:rPr>
              <a:t>on-prem </a:t>
            </a:r>
            <a:r>
              <a:rPr lang="en-US" sz="2400" kern="0">
                <a:solidFill>
                  <a:schemeClr val="tx1"/>
                </a:solidFill>
                <a:latin typeface="Segoe UI"/>
                <a:cs typeface="Segoe UI"/>
              </a:rPr>
              <a:t>Deploy</a:t>
            </a:r>
            <a:r>
              <a:rPr kumimoji="0" lang="en-US" sz="2400" b="0" i="0" u="none" strike="noStrike" kern="0" cap="none" spc="0" normalizeH="0" baseline="0" noProof="0">
                <a:ln>
                  <a:noFill/>
                </a:ln>
                <a:solidFill>
                  <a:schemeClr val="tx1"/>
                </a:solidFill>
                <a:effectLst/>
                <a:uLnTx/>
                <a:uFillTx/>
                <a:latin typeface="Segoe UI"/>
                <a:ea typeface="+mn-ea"/>
                <a:cs typeface="Segoe UI"/>
              </a:rPr>
              <a:t> updates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Custom approval criteria</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Single pane of glass</a:t>
            </a:r>
            <a:endParaRPr lang="en-US" sz="2400" b="0" i="0" u="none" strike="noStrike" kern="0" cap="none" spc="0" normalizeH="0" baseline="0" noProof="0">
              <a:ln>
                <a:noFill/>
              </a:ln>
              <a:solidFill>
                <a:schemeClr val="tx1"/>
              </a:solidFill>
              <a:effectLst/>
              <a:uLnTx/>
              <a:uFillTx/>
              <a:latin typeface="Segoe UI"/>
              <a:cs typeface="Segoe UI"/>
            </a:endParaRP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0" cap="none" spc="0" normalizeH="0" baseline="0" noProof="0">
                <a:ln>
                  <a:noFill/>
                </a:ln>
                <a:solidFill>
                  <a:schemeClr val="tx1"/>
                </a:solidFill>
                <a:effectLst/>
                <a:uLnTx/>
                <a:uFillTx/>
                <a:latin typeface="Segoe UI"/>
                <a:ea typeface="+mn-ea"/>
                <a:cs typeface="Segoe UI"/>
              </a:rPr>
              <a:t>Automated periodic deployments</a:t>
            </a:r>
            <a:endParaRPr lang="en-US" sz="2400" b="0" i="0" u="none" strike="noStrike" kern="0" cap="none" spc="0" normalizeH="0" baseline="0" noProof="0">
              <a:ln>
                <a:noFill/>
              </a:ln>
              <a:solidFill>
                <a:schemeClr val="tx1"/>
              </a:solidFill>
              <a:effectLst/>
              <a:uLnTx/>
              <a:uFillTx/>
              <a:latin typeface="Segoe UI"/>
              <a:cs typeface="Segoe UI"/>
            </a:endParaRPr>
          </a:p>
        </p:txBody>
      </p:sp>
      <p:sp>
        <p:nvSpPr>
          <p:cNvPr id="3" name="TextBox 2">
            <a:extLst>
              <a:ext uri="{FF2B5EF4-FFF2-40B4-BE49-F238E27FC236}">
                <a16:creationId xmlns:a16="http://schemas.microsoft.com/office/drawing/2014/main" id="{19BC465B-DCEC-4C5C-A269-745F5C8E75F3}"/>
              </a:ext>
            </a:extLst>
          </p:cNvPr>
          <p:cNvSpPr txBox="1"/>
          <p:nvPr/>
        </p:nvSpPr>
        <p:spPr>
          <a:xfrm>
            <a:off x="373278" y="275216"/>
            <a:ext cx="7272871" cy="646331"/>
          </a:xfrm>
          <a:prstGeom prst="rect">
            <a:avLst/>
          </a:prstGeom>
          <a:noFill/>
        </p:spPr>
        <p:txBody>
          <a:bodyPr wrap="square" rtlCol="0">
            <a:spAutoFit/>
          </a:bodyPr>
          <a:lstStyle/>
          <a:p>
            <a:r>
              <a:rPr lang="en-GB" sz="3600" dirty="0">
                <a:latin typeface="Calibri Light (Headings)"/>
              </a:rPr>
              <a:t>Azure Update Management</a:t>
            </a:r>
          </a:p>
        </p:txBody>
      </p:sp>
      <p:pic>
        <p:nvPicPr>
          <p:cNvPr id="4" name="Picture 3">
            <a:extLst>
              <a:ext uri="{FF2B5EF4-FFF2-40B4-BE49-F238E27FC236}">
                <a16:creationId xmlns:a16="http://schemas.microsoft.com/office/drawing/2014/main" id="{1584ACB2-9F62-4CC7-8CAF-365345504DF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8580" y="194133"/>
            <a:ext cx="1188027" cy="1202766"/>
          </a:xfrm>
          <a:prstGeom prst="rect">
            <a:avLst/>
          </a:prstGeom>
        </p:spPr>
      </p:pic>
    </p:spTree>
    <p:extLst>
      <p:ext uri="{BB962C8B-B14F-4D97-AF65-F5344CB8AC3E}">
        <p14:creationId xmlns:p14="http://schemas.microsoft.com/office/powerpoint/2010/main" val="27567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D20BD-4770-4122-9C83-6B81829BA512}"/>
              </a:ext>
            </a:extLst>
          </p:cNvPr>
          <p:cNvSpPr txBox="1"/>
          <p:nvPr/>
        </p:nvSpPr>
        <p:spPr>
          <a:xfrm>
            <a:off x="428681" y="2532448"/>
            <a:ext cx="5428936" cy="1793104"/>
          </a:xfrm>
          <a:prstGeom prst="rect">
            <a:avLst/>
          </a:prstGeom>
          <a:noFill/>
        </p:spPr>
        <p:txBody>
          <a:bodyPr vert="horz" wrap="square" lIns="0" tIns="0" rIns="0" bIns="182880" rtlCol="0" anchor="b" anchorCtr="0">
            <a:normAutofit fontScale="92500"/>
          </a:bodyPr>
          <a:lstStyle/>
          <a:p>
            <a:pPr marL="0" marR="0" lvl="0" indent="0" algn="l" defTabSz="914367" rtl="0" eaLnBrk="1" fontAlgn="auto" latinLnBrk="0" hangingPunct="1">
              <a:lnSpc>
                <a:spcPct val="90000"/>
              </a:lnSpc>
              <a:spcBef>
                <a:spcPct val="0"/>
              </a:spcBef>
              <a:spcAft>
                <a:spcPts val="600"/>
              </a:spcAft>
              <a:buClrTx/>
              <a:buSzTx/>
              <a:buFontTx/>
              <a:buNone/>
              <a:tabLst/>
              <a:defRPr/>
            </a:pPr>
            <a:r>
              <a:rPr kumimoji="0" lang="en-US" sz="4705"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Demo – Azure Update Management</a:t>
            </a:r>
          </a:p>
        </p:txBody>
      </p:sp>
    </p:spTree>
    <p:extLst>
      <p:ext uri="{BB962C8B-B14F-4D97-AF65-F5344CB8AC3E}">
        <p14:creationId xmlns:p14="http://schemas.microsoft.com/office/powerpoint/2010/main" val="90213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7EBA"/>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2569129" y="1206571"/>
            <a:ext cx="6732933" cy="36317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rPr>
              <a:t>Replacement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500" b="1" dirty="0">
                <a:ln w="22225">
                  <a:solidFill>
                    <a:srgbClr val="00A3DA"/>
                  </a:solidFill>
                  <a:prstDash val="solid"/>
                </a:ln>
                <a:solidFill>
                  <a:srgbClr val="00A3DA">
                    <a:lumMod val="40000"/>
                    <a:lumOff val="60000"/>
                  </a:srgbClr>
                </a:solidFill>
                <a:latin typeface="Bangers" panose="00000500000000000000" pitchFamily="2" charset="0"/>
              </a:rPr>
              <a:t>servers</a:t>
            </a:r>
            <a:endParaRPr kumimoji="0" lang="en-GB" sz="11500" b="1" i="0" u="none" strike="noStrike" kern="1200" cap="none" spc="0" normalizeH="0" baseline="0" noProof="0" dirty="0">
              <a:ln w="22225">
                <a:solidFill>
                  <a:srgbClr val="00A3DA"/>
                </a:solidFill>
                <a:prstDash val="solid"/>
              </a:ln>
              <a:solidFill>
                <a:srgbClr val="00A3DA">
                  <a:lumMod val="40000"/>
                  <a:lumOff val="60000"/>
                </a:srgbClr>
              </a:solidFill>
              <a:effectLst/>
              <a:uLnTx/>
              <a:uFillTx/>
              <a:latin typeface="Bangers" panose="00000500000000000000" pitchFamily="2" charset="0"/>
              <a:ea typeface="+mn-ea"/>
              <a:cs typeface="+mn-cs"/>
            </a:endParaRPr>
          </a:p>
        </p:txBody>
      </p:sp>
    </p:spTree>
    <p:extLst>
      <p:ext uri="{BB962C8B-B14F-4D97-AF65-F5344CB8AC3E}">
        <p14:creationId xmlns:p14="http://schemas.microsoft.com/office/powerpoint/2010/main" val="672035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95AA65-DE8C-43CD-8A72-7CB594500301}"/>
              </a:ext>
            </a:extLst>
          </p:cNvPr>
          <p:cNvSpPr>
            <a:spLocks noGrp="1"/>
          </p:cNvSpPr>
          <p:nvPr>
            <p:ph type="title"/>
          </p:nvPr>
        </p:nvSpPr>
        <p:spPr>
          <a:xfrm>
            <a:off x="588263" y="660665"/>
            <a:ext cx="11018520" cy="553998"/>
          </a:xfrm>
        </p:spPr>
        <p:txBody>
          <a:bodyPr/>
          <a:lstStyle/>
          <a:p>
            <a:r>
              <a:rPr lang="en-US">
                <a:cs typeface="Segoe UI"/>
              </a:rPr>
              <a:t> </a:t>
            </a:r>
            <a:r>
              <a:rPr lang="en-US">
                <a:solidFill>
                  <a:srgbClr val="0070C0"/>
                </a:solidFill>
                <a:cs typeface="Segoe UI"/>
              </a:rPr>
              <a:t>Azure Stack HCI</a:t>
            </a:r>
          </a:p>
        </p:txBody>
      </p:sp>
      <p:sp>
        <p:nvSpPr>
          <p:cNvPr id="14" name="TextBox 13">
            <a:extLst>
              <a:ext uri="{FF2B5EF4-FFF2-40B4-BE49-F238E27FC236}">
                <a16:creationId xmlns:a16="http://schemas.microsoft.com/office/drawing/2014/main" id="{4C4E6242-2A86-4A39-AA0C-DC928B992028}"/>
              </a:ext>
            </a:extLst>
          </p:cNvPr>
          <p:cNvSpPr txBox="1"/>
          <p:nvPr/>
        </p:nvSpPr>
        <p:spPr>
          <a:xfrm>
            <a:off x="475416" y="1203323"/>
            <a:ext cx="74226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Modern subscription for flexible, familiar hyperconverged infrastructure</a:t>
            </a:r>
          </a:p>
        </p:txBody>
      </p:sp>
      <p:pic>
        <p:nvPicPr>
          <p:cNvPr id="16" name="Picture 15">
            <a:extLst>
              <a:ext uri="{FF2B5EF4-FFF2-40B4-BE49-F238E27FC236}">
                <a16:creationId xmlns:a16="http://schemas.microsoft.com/office/drawing/2014/main" id="{186C60E4-5B0A-44BC-995C-FD1F026DCF5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9" y="2267712"/>
            <a:ext cx="1828800" cy="1828800"/>
          </a:xfrm>
          <a:prstGeom prst="rect">
            <a:avLst/>
          </a:prstGeom>
        </p:spPr>
      </p:pic>
      <p:sp>
        <p:nvSpPr>
          <p:cNvPr id="18" name="Text Placeholder 6">
            <a:extLst>
              <a:ext uri="{FF2B5EF4-FFF2-40B4-BE49-F238E27FC236}">
                <a16:creationId xmlns:a16="http://schemas.microsoft.com/office/drawing/2014/main" id="{D05F5753-ABD3-406E-A4B6-B0D1FA2CCCA7}"/>
              </a:ext>
            </a:extLst>
          </p:cNvPr>
          <p:cNvSpPr txBox="1">
            <a:spLocks/>
          </p:cNvSpPr>
          <p:nvPr/>
        </p:nvSpPr>
        <p:spPr>
          <a:xfrm>
            <a:off x="953172" y="4562693"/>
            <a:ext cx="1820068" cy="553998"/>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Azure hybrid by design </a:t>
            </a:r>
          </a:p>
        </p:txBody>
      </p:sp>
      <p:pic>
        <p:nvPicPr>
          <p:cNvPr id="3" name="Picture 2">
            <a:extLst>
              <a:ext uri="{FF2B5EF4-FFF2-40B4-BE49-F238E27FC236}">
                <a16:creationId xmlns:a16="http://schemas.microsoft.com/office/drawing/2014/main" id="{8E0B43E0-C947-4DAB-A65A-4B57854841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298" y="2267712"/>
            <a:ext cx="1829350" cy="1828800"/>
          </a:xfrm>
          <a:prstGeom prst="rect">
            <a:avLst/>
          </a:prstGeom>
        </p:spPr>
      </p:pic>
      <p:sp>
        <p:nvSpPr>
          <p:cNvPr id="6" name="Text Placeholder 5">
            <a:extLst>
              <a:ext uri="{FF2B5EF4-FFF2-40B4-BE49-F238E27FC236}">
                <a16:creationId xmlns:a16="http://schemas.microsoft.com/office/drawing/2014/main" id="{0EDFD6C0-8902-4436-990B-740844C8D5B7}"/>
              </a:ext>
            </a:extLst>
          </p:cNvPr>
          <p:cNvSpPr>
            <a:spLocks noGrp="1"/>
          </p:cNvSpPr>
          <p:nvPr>
            <p:ph type="body" sz="quarter" idx="21"/>
          </p:nvPr>
        </p:nvSpPr>
        <p:spPr>
          <a:xfrm>
            <a:off x="3779391"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Enterprise scale and price performance</a:t>
            </a:r>
            <a:endParaRPr lang="en-US" sz="1800" b="1"/>
          </a:p>
        </p:txBody>
      </p:sp>
      <p:pic>
        <p:nvPicPr>
          <p:cNvPr id="17" name="Picture 16">
            <a:extLst>
              <a:ext uri="{FF2B5EF4-FFF2-40B4-BE49-F238E27FC236}">
                <a16:creationId xmlns:a16="http://schemas.microsoft.com/office/drawing/2014/main" id="{361655F0-388E-4C74-9831-BB5C0C9215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663" y="2267712"/>
            <a:ext cx="1828800" cy="1828800"/>
          </a:xfrm>
          <a:prstGeom prst="rect">
            <a:avLst/>
          </a:prstGeom>
        </p:spPr>
      </p:pic>
      <p:sp>
        <p:nvSpPr>
          <p:cNvPr id="8" name="Text Placeholder 7">
            <a:extLst>
              <a:ext uri="{FF2B5EF4-FFF2-40B4-BE49-F238E27FC236}">
                <a16:creationId xmlns:a16="http://schemas.microsoft.com/office/drawing/2014/main" id="{A06C027F-2F58-4B90-8E3B-7EFF1CD5450E}"/>
              </a:ext>
            </a:extLst>
          </p:cNvPr>
          <p:cNvSpPr>
            <a:spLocks noGrp="1"/>
          </p:cNvSpPr>
          <p:nvPr>
            <p:ph type="body" sz="quarter" idx="23"/>
          </p:nvPr>
        </p:nvSpPr>
        <p:spPr>
          <a:xfrm>
            <a:off x="6592542" y="4547304"/>
            <a:ext cx="1820068" cy="830997"/>
          </a:xfrm>
        </p:spPr>
        <p:txBody>
          <a:bodyPr/>
          <a:lstStyle/>
          <a:p>
            <a:r>
              <a:rPr lang="en-US" sz="1800" b="1">
                <a:solidFill>
                  <a:schemeClr val="tx1">
                    <a:lumMod val="85000"/>
                    <a:lumOff val="15000"/>
                  </a:schemeClr>
                </a:solidFill>
                <a:latin typeface="Segoe UI Semibold"/>
                <a:cs typeface="Segoe UI Semibold"/>
              </a:rPr>
              <a:t>Familiar management and operations</a:t>
            </a:r>
          </a:p>
        </p:txBody>
      </p:sp>
      <p:pic>
        <p:nvPicPr>
          <p:cNvPr id="19" name="Picture 18">
            <a:extLst>
              <a:ext uri="{FF2B5EF4-FFF2-40B4-BE49-F238E27FC236}">
                <a16:creationId xmlns:a16="http://schemas.microsoft.com/office/drawing/2014/main" id="{CDCA4803-B6D0-42DF-953C-F6C6912CA1E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1478" y="2267712"/>
            <a:ext cx="1829350" cy="1828800"/>
          </a:xfrm>
          <a:prstGeom prst="rect">
            <a:avLst/>
          </a:prstGeom>
        </p:spPr>
      </p:pic>
      <p:sp>
        <p:nvSpPr>
          <p:cNvPr id="9" name="Text Placeholder 8">
            <a:extLst>
              <a:ext uri="{FF2B5EF4-FFF2-40B4-BE49-F238E27FC236}">
                <a16:creationId xmlns:a16="http://schemas.microsoft.com/office/drawing/2014/main" id="{B340AE25-2944-4327-BB2C-1CB30CEB2D8C}"/>
              </a:ext>
            </a:extLst>
          </p:cNvPr>
          <p:cNvSpPr>
            <a:spLocks noGrp="1"/>
          </p:cNvSpPr>
          <p:nvPr>
            <p:ph type="body" sz="quarter" idx="24"/>
          </p:nvPr>
        </p:nvSpPr>
        <p:spPr>
          <a:xfrm>
            <a:off x="9401653"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Choice of deployment options</a:t>
            </a:r>
            <a:endParaRPr lang="en-US" sz="1800" b="1"/>
          </a:p>
        </p:txBody>
      </p:sp>
      <p:grpSp>
        <p:nvGrpSpPr>
          <p:cNvPr id="12" name="Group 11">
            <a:extLst>
              <a:ext uri="{FF2B5EF4-FFF2-40B4-BE49-F238E27FC236}">
                <a16:creationId xmlns:a16="http://schemas.microsoft.com/office/drawing/2014/main" id="{11D8E63E-0CA6-43B6-9E96-72EBD06F4FB5}"/>
              </a:ext>
            </a:extLst>
          </p:cNvPr>
          <p:cNvGrpSpPr/>
          <p:nvPr/>
        </p:nvGrpSpPr>
        <p:grpSpPr>
          <a:xfrm>
            <a:off x="0" y="6494753"/>
            <a:ext cx="12192000" cy="472960"/>
            <a:chOff x="0" y="6494753"/>
            <a:chExt cx="12192000" cy="472960"/>
          </a:xfrm>
        </p:grpSpPr>
        <p:sp>
          <p:nvSpPr>
            <p:cNvPr id="13" name="Rectangle 12">
              <a:extLst>
                <a:ext uri="{FF2B5EF4-FFF2-40B4-BE49-F238E27FC236}">
                  <a16:creationId xmlns:a16="http://schemas.microsoft.com/office/drawing/2014/main" id="{A8A919AD-7B33-4B1D-8FEB-684E1CA71D8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BA1511BC-C5AA-47F2-9588-7814399A565E}"/>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65839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F7EEE3-2F19-4D9F-B555-E353302C6F4E}"/>
              </a:ext>
              <a:ext uri="{C183D7F6-B498-43B3-948B-1728B52AA6E4}">
                <adec:decorative xmlns:adec="http://schemas.microsoft.com/office/drawing/2017/decorative" val="1"/>
              </a:ext>
            </a:extLst>
          </p:cNvPr>
          <p:cNvGrpSpPr/>
          <p:nvPr/>
        </p:nvGrpSpPr>
        <p:grpSpPr>
          <a:xfrm>
            <a:off x="823961" y="930134"/>
            <a:ext cx="3273552" cy="3108960"/>
            <a:chOff x="984737" y="930133"/>
            <a:chExt cx="3273552" cy="3108960"/>
          </a:xfrm>
        </p:grpSpPr>
        <p:pic>
          <p:nvPicPr>
            <p:cNvPr id="2" name="Picture 1">
              <a:extLst>
                <a:ext uri="{FF2B5EF4-FFF2-40B4-BE49-F238E27FC236}">
                  <a16:creationId xmlns:a16="http://schemas.microsoft.com/office/drawing/2014/main" id="{24649A73-BFB8-4887-BE70-B575100163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84071" y="1341613"/>
              <a:ext cx="2286000" cy="2286000"/>
            </a:xfrm>
            <a:prstGeom prst="rect">
              <a:avLst/>
            </a:prstGeom>
          </p:spPr>
        </p:pic>
        <p:sp>
          <p:nvSpPr>
            <p:cNvPr id="3" name="Rectangle 2">
              <a:extLst>
                <a:ext uri="{FF2B5EF4-FFF2-40B4-BE49-F238E27FC236}">
                  <a16:creationId xmlns:a16="http://schemas.microsoft.com/office/drawing/2014/main" id="{29E335FB-C5C1-4FAB-BB53-B8B2D2F4CEC4}"/>
                </a:ext>
                <a:ext uri="{C183D7F6-B498-43B3-948B-1728B52AA6E4}">
                  <adec:decorative xmlns:adec="http://schemas.microsoft.com/office/drawing/2017/decorative" val="1"/>
                </a:ext>
              </a:extLst>
            </p:cNvPr>
            <p:cNvSpPr/>
            <p:nvPr/>
          </p:nvSpPr>
          <p:spPr bwMode="auto">
            <a:xfrm>
              <a:off x="984737" y="930133"/>
              <a:ext cx="3273552" cy="3108960"/>
            </a:xfrm>
            <a:prstGeom prst="rect">
              <a:avLst/>
            </a:prstGeom>
            <a:noFill/>
            <a:ln w="50800">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30462E8D-4070-4D12-9B34-6B92FA4101EC}"/>
              </a:ext>
            </a:extLst>
          </p:cNvPr>
          <p:cNvSpPr>
            <a:spLocks noGrp="1"/>
          </p:cNvSpPr>
          <p:nvPr>
            <p:ph type="title"/>
          </p:nvPr>
        </p:nvSpPr>
        <p:spPr>
          <a:xfrm>
            <a:off x="726259" y="4623846"/>
            <a:ext cx="3468956" cy="984885"/>
          </a:xfrm>
        </p:spPr>
        <p:txBody>
          <a:bodyPr/>
          <a:lstStyle/>
          <a:p>
            <a:pPr algn="ctr"/>
            <a:r>
              <a:rPr lang="en-US" sz="3200"/>
              <a:t>Azure hybrid by design</a:t>
            </a:r>
          </a:p>
        </p:txBody>
      </p:sp>
      <p:sp>
        <p:nvSpPr>
          <p:cNvPr id="10" name="TextBox 9">
            <a:extLst>
              <a:ext uri="{FF2B5EF4-FFF2-40B4-BE49-F238E27FC236}">
                <a16:creationId xmlns:a16="http://schemas.microsoft.com/office/drawing/2014/main" id="{74584908-F185-4F79-A1BD-0132D11340DF}"/>
              </a:ext>
            </a:extLst>
          </p:cNvPr>
          <p:cNvSpPr txBox="1"/>
          <p:nvPr/>
        </p:nvSpPr>
        <p:spPr>
          <a:xfrm>
            <a:off x="5226470" y="972282"/>
            <a:ext cx="47609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Azure hybrid by design</a:t>
            </a:r>
          </a:p>
        </p:txBody>
      </p:sp>
      <p:sp>
        <p:nvSpPr>
          <p:cNvPr id="9" name="Rectangle 8">
            <a:extLst>
              <a:ext uri="{FF2B5EF4-FFF2-40B4-BE49-F238E27FC236}">
                <a16:creationId xmlns:a16="http://schemas.microsoft.com/office/drawing/2014/main" id="{23AD8F90-3E3F-43AF-ACF3-90ADE07CD3C2}"/>
              </a:ext>
            </a:extLst>
          </p:cNvPr>
          <p:cNvSpPr/>
          <p:nvPr/>
        </p:nvSpPr>
        <p:spPr>
          <a:xfrm>
            <a:off x="5226469" y="1421591"/>
            <a:ext cx="6479061" cy="5386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Native integration with Azure Arc and Azure Monitor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Connect to hybrid services like Azure Security Center, Azure Backup, and Azure Site Recovery</a:t>
            </a:r>
          </a:p>
        </p:txBody>
      </p:sp>
      <p:sp>
        <p:nvSpPr>
          <p:cNvPr id="11" name="TextBox 10">
            <a:extLst>
              <a:ext uri="{FF2B5EF4-FFF2-40B4-BE49-F238E27FC236}">
                <a16:creationId xmlns:a16="http://schemas.microsoft.com/office/drawing/2014/main" id="{CFB8DFFD-E8F4-49F0-9A6F-51ED5299511B}"/>
              </a:ext>
            </a:extLst>
          </p:cNvPr>
          <p:cNvSpPr txBox="1"/>
          <p:nvPr/>
        </p:nvSpPr>
        <p:spPr>
          <a:xfrm>
            <a:off x="5226470" y="2918872"/>
            <a:ext cx="5532968"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Semibold"/>
                <a:ea typeface="+mn-ea"/>
                <a:cs typeface="Segoe UI Semibold"/>
              </a:rPr>
              <a:t>Monitor and manage clusters at scale from Azure</a:t>
            </a:r>
          </a:p>
        </p:txBody>
      </p:sp>
      <p:sp>
        <p:nvSpPr>
          <p:cNvPr id="12" name="Rectangle 11">
            <a:extLst>
              <a:ext uri="{FF2B5EF4-FFF2-40B4-BE49-F238E27FC236}">
                <a16:creationId xmlns:a16="http://schemas.microsoft.com/office/drawing/2014/main" id="{8B271EF7-C3C5-4D58-8BF5-6BE072A7EDEF}"/>
              </a:ext>
            </a:extLst>
          </p:cNvPr>
          <p:cNvSpPr/>
          <p:nvPr/>
        </p:nvSpPr>
        <p:spPr>
          <a:xfrm>
            <a:off x="5226470" y="3367189"/>
            <a:ext cx="6543771" cy="5386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Centrally manage from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Fleet management for hosts and VMs</a:t>
            </a:r>
          </a:p>
        </p:txBody>
      </p:sp>
      <p:sp>
        <p:nvSpPr>
          <p:cNvPr id="7" name="TextBox 6">
            <a:extLst>
              <a:ext uri="{FF2B5EF4-FFF2-40B4-BE49-F238E27FC236}">
                <a16:creationId xmlns:a16="http://schemas.microsoft.com/office/drawing/2014/main" id="{8A17A11F-2C8E-4E1F-8240-A9F12E00CFCF}"/>
              </a:ext>
            </a:extLst>
          </p:cNvPr>
          <p:cNvSpPr txBox="1"/>
          <p:nvPr/>
        </p:nvSpPr>
        <p:spPr>
          <a:xfrm>
            <a:off x="5226468" y="4787570"/>
            <a:ext cx="45352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Always up to date HCI as a service ​</a:t>
            </a:r>
          </a:p>
        </p:txBody>
      </p:sp>
      <p:sp>
        <p:nvSpPr>
          <p:cNvPr id="8" name="Rectangle 7">
            <a:extLst>
              <a:ext uri="{FF2B5EF4-FFF2-40B4-BE49-F238E27FC236}">
                <a16:creationId xmlns:a16="http://schemas.microsoft.com/office/drawing/2014/main" id="{2298BC88-A5E6-405E-ABF6-2379DFA6B71E}"/>
              </a:ext>
            </a:extLst>
          </p:cNvPr>
          <p:cNvSpPr/>
          <p:nvPr/>
        </p:nvSpPr>
        <p:spPr>
          <a:xfrm>
            <a:off x="5226469" y="5250824"/>
            <a:ext cx="5532969" cy="800219"/>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Regular and consistent feature and security updates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Unified Azure billing</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Leverage existing Azure support plan</a:t>
            </a:r>
          </a:p>
        </p:txBody>
      </p:sp>
      <p:grpSp>
        <p:nvGrpSpPr>
          <p:cNvPr id="13" name="Group 12">
            <a:extLst>
              <a:ext uri="{FF2B5EF4-FFF2-40B4-BE49-F238E27FC236}">
                <a16:creationId xmlns:a16="http://schemas.microsoft.com/office/drawing/2014/main" id="{A19C4F45-3CD2-4A1A-9C6A-0DA50466711C}"/>
              </a:ext>
            </a:extLst>
          </p:cNvPr>
          <p:cNvGrpSpPr/>
          <p:nvPr/>
        </p:nvGrpSpPr>
        <p:grpSpPr>
          <a:xfrm>
            <a:off x="0" y="6494753"/>
            <a:ext cx="12192000" cy="472960"/>
            <a:chOff x="0" y="6494753"/>
            <a:chExt cx="12192000" cy="472960"/>
          </a:xfrm>
        </p:grpSpPr>
        <p:sp>
          <p:nvSpPr>
            <p:cNvPr id="14" name="Rectangle 13">
              <a:extLst>
                <a:ext uri="{FF2B5EF4-FFF2-40B4-BE49-F238E27FC236}">
                  <a16:creationId xmlns:a16="http://schemas.microsoft.com/office/drawing/2014/main" id="{AA3698F1-5AF2-43AB-A8D7-FA0759A800C1}"/>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8363E71-997B-480E-81FC-F83327F2282B}"/>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92292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EB95-D530-4D9F-870F-74E352D1D62D}"/>
              </a:ext>
            </a:extLst>
          </p:cNvPr>
          <p:cNvSpPr>
            <a:spLocks noGrp="1"/>
          </p:cNvSpPr>
          <p:nvPr>
            <p:ph type="title"/>
          </p:nvPr>
        </p:nvSpPr>
        <p:spPr>
          <a:xfrm>
            <a:off x="668594" y="443563"/>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Simplify hybrid with native Azure integration</a:t>
            </a:r>
            <a:endParaRPr lang="en-US" dirty="0"/>
          </a:p>
        </p:txBody>
      </p:sp>
      <p:sp>
        <p:nvSpPr>
          <p:cNvPr id="35" name="TextBox 34">
            <a:extLst>
              <a:ext uri="{FF2B5EF4-FFF2-40B4-BE49-F238E27FC236}">
                <a16:creationId xmlns:a16="http://schemas.microsoft.com/office/drawing/2014/main" id="{07B3EDB7-1866-43D6-8C60-473900BE03F9}"/>
              </a:ext>
            </a:extLst>
          </p:cNvPr>
          <p:cNvSpPr txBox="1"/>
          <p:nvPr/>
        </p:nvSpPr>
        <p:spPr>
          <a:xfrm>
            <a:off x="609600" y="1342181"/>
            <a:ext cx="8103629" cy="12464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Resource Manager (ARM) resource represents each on-premises Azure Stack HCI cluster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Visibility in the Azure Portal and foundation for hybrid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No fuss with agents or scripts – it’s built-in!</a:t>
            </a:r>
          </a:p>
        </p:txBody>
      </p:sp>
      <p:grpSp>
        <p:nvGrpSpPr>
          <p:cNvPr id="25" name="Group 24">
            <a:extLst>
              <a:ext uri="{FF2B5EF4-FFF2-40B4-BE49-F238E27FC236}">
                <a16:creationId xmlns:a16="http://schemas.microsoft.com/office/drawing/2014/main" id="{97523499-BE64-4C21-8362-7458CE7518D9}"/>
              </a:ext>
              <a:ext uri="{C183D7F6-B498-43B3-948B-1728B52AA6E4}">
                <adec:decorative xmlns:adec="http://schemas.microsoft.com/office/drawing/2017/decorative" val="1"/>
              </a:ext>
            </a:extLst>
          </p:cNvPr>
          <p:cNvGrpSpPr/>
          <p:nvPr/>
        </p:nvGrpSpPr>
        <p:grpSpPr>
          <a:xfrm>
            <a:off x="1971390" y="3380824"/>
            <a:ext cx="1828800" cy="1069848"/>
            <a:chOff x="1785390" y="3331860"/>
            <a:chExt cx="1828800" cy="1069848"/>
          </a:xfrm>
          <a:solidFill>
            <a:schemeClr val="bg1">
              <a:lumMod val="75000"/>
              <a:lumOff val="25000"/>
            </a:schemeClr>
          </a:solidFill>
        </p:grpSpPr>
        <p:sp>
          <p:nvSpPr>
            <p:cNvPr id="24" name="Rectangle: Rounded Corners 23">
              <a:extLst>
                <a:ext uri="{FF2B5EF4-FFF2-40B4-BE49-F238E27FC236}">
                  <a16:creationId xmlns:a16="http://schemas.microsoft.com/office/drawing/2014/main" id="{34046B62-BD61-4BCD-8BFA-3A973A2DB8E7}"/>
                </a:ext>
              </a:extLst>
            </p:cNvPr>
            <p:cNvSpPr/>
            <p:nvPr/>
          </p:nvSpPr>
          <p:spPr>
            <a:xfrm>
              <a:off x="1785390" y="3331860"/>
              <a:ext cx="1828800" cy="1069848"/>
            </a:xfrm>
            <a:prstGeom prst="roundRect">
              <a:avLst>
                <a:gd name="adj" fmla="val 3422"/>
              </a:avLst>
            </a:prstGeom>
            <a:solidFill>
              <a:schemeClr val="bg1">
                <a:lumMod val="85000"/>
                <a:lumOff val="15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47CC280C-ADD8-4DA8-86B8-82BF4C6196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1368" y="3378297"/>
              <a:ext cx="1736844" cy="976975"/>
            </a:xfrm>
            <a:prstGeom prst="rect">
              <a:avLst/>
            </a:prstGeom>
            <a:grpFill/>
          </p:spPr>
        </p:pic>
      </p:grpSp>
      <p:sp>
        <p:nvSpPr>
          <p:cNvPr id="27" name="TextBox 26">
            <a:extLst>
              <a:ext uri="{FF2B5EF4-FFF2-40B4-BE49-F238E27FC236}">
                <a16:creationId xmlns:a16="http://schemas.microsoft.com/office/drawing/2014/main" id="{D086F60E-D556-48C9-ADBF-D0CF82865EA9}"/>
              </a:ext>
            </a:extLst>
          </p:cNvPr>
          <p:cNvSpPr txBox="1"/>
          <p:nvPr/>
        </p:nvSpPr>
        <p:spPr>
          <a:xfrm>
            <a:off x="2346915" y="4477856"/>
            <a:ext cx="797014"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Portal</a:t>
            </a:r>
          </a:p>
        </p:txBody>
      </p:sp>
      <p:cxnSp>
        <p:nvCxnSpPr>
          <p:cNvPr id="26" name="Straight Arrow Connector 25">
            <a:extLst>
              <a:ext uri="{FF2B5EF4-FFF2-40B4-BE49-F238E27FC236}">
                <a16:creationId xmlns:a16="http://schemas.microsoft.com/office/drawing/2014/main" id="{7865CE11-6225-4820-8CF7-5711F403EEF3}"/>
              </a:ext>
              <a:ext uri="{C183D7F6-B498-43B3-948B-1728B52AA6E4}">
                <adec:decorative xmlns:adec="http://schemas.microsoft.com/office/drawing/2017/decorative" val="1"/>
              </a:ext>
            </a:extLst>
          </p:cNvPr>
          <p:cNvCxnSpPr>
            <a:cxnSpLocks/>
          </p:cNvCxnSpPr>
          <p:nvPr/>
        </p:nvCxnSpPr>
        <p:spPr>
          <a:xfrm>
            <a:off x="3895411" y="3915748"/>
            <a:ext cx="146304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DE5D405-A396-4BB0-B0DF-56EEA41029B8}"/>
              </a:ext>
            </a:extLst>
          </p:cNvPr>
          <p:cNvSpPr/>
          <p:nvPr/>
        </p:nvSpPr>
        <p:spPr>
          <a:xfrm>
            <a:off x="4267200" y="2818468"/>
            <a:ext cx="3657600" cy="1920240"/>
          </a:xfrm>
          <a:prstGeom prst="rect">
            <a:avLst/>
          </a:prstGeom>
          <a:solidFill>
            <a:schemeClr val="bg1">
              <a:lumMod val="85000"/>
              <a:lumOff val="1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48" name="Rectangle 47">
            <a:extLst>
              <a:ext uri="{FF2B5EF4-FFF2-40B4-BE49-F238E27FC236}">
                <a16:creationId xmlns:a16="http://schemas.microsoft.com/office/drawing/2014/main" id="{3AC57B20-BA51-4D1D-9993-D0C4E16146AE}"/>
              </a:ext>
            </a:extLst>
          </p:cNvPr>
          <p:cNvSpPr/>
          <p:nvPr/>
        </p:nvSpPr>
        <p:spPr>
          <a:xfrm>
            <a:off x="4678680" y="3092788"/>
            <a:ext cx="2834640" cy="1463040"/>
          </a:xfrm>
          <a:prstGeom prst="rect">
            <a:avLst/>
          </a:prstGeom>
          <a:solidFill>
            <a:schemeClr val="bg1">
              <a:lumMod val="75000"/>
              <a:lumOff val="2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Subscription</a:t>
            </a:r>
          </a:p>
        </p:txBody>
      </p:sp>
      <p:sp>
        <p:nvSpPr>
          <p:cNvPr id="62" name="Rectangle 61">
            <a:extLst>
              <a:ext uri="{FF2B5EF4-FFF2-40B4-BE49-F238E27FC236}">
                <a16:creationId xmlns:a16="http://schemas.microsoft.com/office/drawing/2014/main" id="{EF9B997F-A791-4AFF-BB05-78D3B15FF906}"/>
              </a:ext>
            </a:extLst>
          </p:cNvPr>
          <p:cNvSpPr/>
          <p:nvPr/>
        </p:nvSpPr>
        <p:spPr>
          <a:xfrm>
            <a:off x="5044440" y="3367108"/>
            <a:ext cx="2103120" cy="1005840"/>
          </a:xfrm>
          <a:prstGeom prst="rect">
            <a:avLst/>
          </a:prstGeom>
          <a:solidFill>
            <a:schemeClr val="bg1">
              <a:lumMod val="65000"/>
              <a:lumOff val="3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Group</a:t>
            </a:r>
            <a:endParaRPr kumimoji="0" lang="en-US" sz="850" b="1"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3BE376D-F4D4-492A-9B84-47CAE017F903}"/>
              </a:ext>
            </a:extLst>
          </p:cNvPr>
          <p:cNvSpPr/>
          <p:nvPr/>
        </p:nvSpPr>
        <p:spPr>
          <a:xfrm>
            <a:off x="5410200" y="3641428"/>
            <a:ext cx="1371600" cy="54864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 </a:t>
            </a:r>
          </a:p>
        </p:txBody>
      </p:sp>
      <p:sp>
        <p:nvSpPr>
          <p:cNvPr id="13" name="Rectangle: Rounded Corners 12">
            <a:extLst>
              <a:ext uri="{FF2B5EF4-FFF2-40B4-BE49-F238E27FC236}">
                <a16:creationId xmlns:a16="http://schemas.microsoft.com/office/drawing/2014/main" id="{D1E91EC6-F531-4DBF-96ED-9AD08F09646C}"/>
              </a:ext>
            </a:extLst>
          </p:cNvPr>
          <p:cNvSpPr/>
          <p:nvPr/>
        </p:nvSpPr>
        <p:spPr>
          <a:xfrm>
            <a:off x="6551199" y="3530303"/>
            <a:ext cx="457200" cy="228600"/>
          </a:xfrm>
          <a:prstGeom prst="roundRect">
            <a:avLst/>
          </a:prstGeom>
          <a:gradFill>
            <a:gsLst>
              <a:gs pos="0">
                <a:srgbClr val="FFA71B"/>
              </a:gs>
              <a:gs pos="100000">
                <a:srgbClr val="F36E0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NEW</a:t>
            </a:r>
          </a:p>
        </p:txBody>
      </p:sp>
      <p:cxnSp>
        <p:nvCxnSpPr>
          <p:cNvPr id="16" name="Straight Arrow Connector 15">
            <a:extLst>
              <a:ext uri="{FF2B5EF4-FFF2-40B4-BE49-F238E27FC236}">
                <a16:creationId xmlns:a16="http://schemas.microsoft.com/office/drawing/2014/main" id="{6D03EA33-487C-4F2A-A975-5D418C5C97ED}"/>
              </a:ext>
              <a:ext uri="{C183D7F6-B498-43B3-948B-1728B52AA6E4}">
                <adec:decorative xmlns:adec="http://schemas.microsoft.com/office/drawing/2017/decorative" val="1"/>
              </a:ext>
            </a:extLst>
          </p:cNvPr>
          <p:cNvCxnSpPr>
            <a:cxnSpLocks/>
          </p:cNvCxnSpPr>
          <p:nvPr/>
        </p:nvCxnSpPr>
        <p:spPr>
          <a:xfrm>
            <a:off x="6845715" y="3915748"/>
            <a:ext cx="1463040" cy="0"/>
          </a:xfrm>
          <a:prstGeom prst="straightConnector1">
            <a:avLst/>
          </a:prstGeom>
          <a:ln w="190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5CC923-B0D6-44BB-9C40-D5FB1500C87C}"/>
              </a:ext>
            </a:extLst>
          </p:cNvPr>
          <p:cNvSpPr/>
          <p:nvPr/>
        </p:nvSpPr>
        <p:spPr>
          <a:xfrm>
            <a:off x="8391810" y="3229948"/>
            <a:ext cx="1371600" cy="1371600"/>
          </a:xfrm>
          <a:prstGeom prst="rect">
            <a:avLst/>
          </a:prstGeom>
          <a:solidFill>
            <a:srgbClr val="262626"/>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Provider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by Microsoft</a:t>
            </a:r>
          </a:p>
        </p:txBody>
      </p:sp>
      <p:pic>
        <p:nvPicPr>
          <p:cNvPr id="44" name="Graphic 43" descr="Cloud">
            <a:extLst>
              <a:ext uri="{FF2B5EF4-FFF2-40B4-BE49-F238E27FC236}">
                <a16:creationId xmlns:a16="http://schemas.microsoft.com/office/drawing/2014/main" id="{23C62505-F752-4024-BB01-BA4062209F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6248" y="4498678"/>
            <a:ext cx="301752" cy="301752"/>
          </a:xfrm>
          <a:prstGeom prst="rect">
            <a:avLst/>
          </a:prstGeom>
        </p:spPr>
      </p:pic>
      <p:sp>
        <p:nvSpPr>
          <p:cNvPr id="42" name="TextBox 41">
            <a:extLst>
              <a:ext uri="{FF2B5EF4-FFF2-40B4-BE49-F238E27FC236}">
                <a16:creationId xmlns:a16="http://schemas.microsoft.com/office/drawing/2014/main" id="{4A8F1EC9-E477-4A16-926D-C3754416AD55}"/>
              </a:ext>
            </a:extLst>
          </p:cNvPr>
          <p:cNvSpPr txBox="1"/>
          <p:nvPr/>
        </p:nvSpPr>
        <p:spPr>
          <a:xfrm>
            <a:off x="10421138" y="4800430"/>
            <a:ext cx="246862"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Cloud</a:t>
            </a:r>
          </a:p>
        </p:txBody>
      </p:sp>
      <p:cxnSp>
        <p:nvCxnSpPr>
          <p:cNvPr id="40" name="Straight Connector 39">
            <a:extLst>
              <a:ext uri="{FF2B5EF4-FFF2-40B4-BE49-F238E27FC236}">
                <a16:creationId xmlns:a16="http://schemas.microsoft.com/office/drawing/2014/main" id="{5519FD69-1627-4C9A-AB3F-B9B8B6F1209C}"/>
              </a:ext>
              <a:ext uri="{C183D7F6-B498-43B3-948B-1728B52AA6E4}">
                <adec:decorative xmlns:adec="http://schemas.microsoft.com/office/drawing/2017/decorative" val="1"/>
              </a:ext>
            </a:extLst>
          </p:cNvPr>
          <p:cNvCxnSpPr>
            <a:cxnSpLocks/>
          </p:cNvCxnSpPr>
          <p:nvPr/>
        </p:nvCxnSpPr>
        <p:spPr>
          <a:xfrm>
            <a:off x="1524000" y="5058807"/>
            <a:ext cx="9144000" cy="0"/>
          </a:xfrm>
          <a:prstGeom prst="line">
            <a:avLst/>
          </a:prstGeom>
          <a:ln w="19050">
            <a:solidFill>
              <a:srgbClr val="0078D4"/>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52D8FD-A4B7-45AE-829A-1E945A55400E}"/>
              </a:ext>
            </a:extLst>
          </p:cNvPr>
          <p:cNvSpPr txBox="1"/>
          <p:nvPr/>
        </p:nvSpPr>
        <p:spPr>
          <a:xfrm>
            <a:off x="10134201" y="5147514"/>
            <a:ext cx="533799"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On-premises</a:t>
            </a:r>
          </a:p>
        </p:txBody>
      </p:sp>
      <p:pic>
        <p:nvPicPr>
          <p:cNvPr id="45" name="Graphic 44" descr="City">
            <a:extLst>
              <a:ext uri="{FF2B5EF4-FFF2-40B4-BE49-F238E27FC236}">
                <a16:creationId xmlns:a16="http://schemas.microsoft.com/office/drawing/2014/main" id="{1AD79014-04BB-4751-892A-FD69E2684AD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66248" y="5368563"/>
            <a:ext cx="301752" cy="301752"/>
          </a:xfrm>
          <a:prstGeom prst="rect">
            <a:avLst/>
          </a:prstGeom>
        </p:spPr>
      </p:pic>
      <p:cxnSp>
        <p:nvCxnSpPr>
          <p:cNvPr id="61" name="Straight Arrow Connector 60">
            <a:extLst>
              <a:ext uri="{FF2B5EF4-FFF2-40B4-BE49-F238E27FC236}">
                <a16:creationId xmlns:a16="http://schemas.microsoft.com/office/drawing/2014/main" id="{7F82D17F-7C34-4B6A-B301-B4DBABEE9E33}"/>
              </a:ext>
              <a:ext uri="{C183D7F6-B498-43B3-948B-1728B52AA6E4}">
                <adec:decorative xmlns:adec="http://schemas.microsoft.com/office/drawing/2017/decorative" val="1"/>
              </a:ext>
            </a:extLst>
          </p:cNvPr>
          <p:cNvCxnSpPr>
            <a:cxnSpLocks/>
          </p:cNvCxnSpPr>
          <p:nvPr/>
        </p:nvCxnSpPr>
        <p:spPr>
          <a:xfrm flipV="1">
            <a:off x="6096000" y="4099415"/>
            <a:ext cx="0" cy="1288986"/>
          </a:xfrm>
          <a:prstGeom prst="straightConnector1">
            <a:avLst/>
          </a:prstGeom>
          <a:ln w="57150">
            <a:solidFill>
              <a:srgbClr val="50E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24A98AB-13AC-4AEA-BB6A-910CBFC86B7D}"/>
              </a:ext>
              <a:ext uri="{C183D7F6-B498-43B3-948B-1728B52AA6E4}">
                <adec:decorative xmlns:adec="http://schemas.microsoft.com/office/drawing/2017/decorative" val="1"/>
              </a:ext>
            </a:extLst>
          </p:cNvPr>
          <p:cNvGrpSpPr/>
          <p:nvPr/>
        </p:nvGrpSpPr>
        <p:grpSpPr>
          <a:xfrm>
            <a:off x="5413701" y="5382510"/>
            <a:ext cx="1230939" cy="978776"/>
            <a:chOff x="4676152" y="5656957"/>
            <a:chExt cx="1230939" cy="978776"/>
          </a:xfrm>
        </p:grpSpPr>
        <p:pic>
          <p:nvPicPr>
            <p:cNvPr id="50" name="Picture 49">
              <a:extLst>
                <a:ext uri="{FF2B5EF4-FFF2-40B4-BE49-F238E27FC236}">
                  <a16:creationId xmlns:a16="http://schemas.microsoft.com/office/drawing/2014/main" id="{8F1E2AA8-1BED-48F6-8ED4-F9928F6734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52" name="Picture 51">
              <a:extLst>
                <a:ext uri="{FF2B5EF4-FFF2-40B4-BE49-F238E27FC236}">
                  <a16:creationId xmlns:a16="http://schemas.microsoft.com/office/drawing/2014/main" id="{2D1F386B-96F7-468F-918B-677CC3ADB0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53" name="Picture 52">
              <a:extLst>
                <a:ext uri="{FF2B5EF4-FFF2-40B4-BE49-F238E27FC236}">
                  <a16:creationId xmlns:a16="http://schemas.microsoft.com/office/drawing/2014/main" id="{A56E9F22-7CEE-4015-AF79-7CA9D15823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54" name="TextBox 53">
              <a:extLst>
                <a:ext uri="{FF2B5EF4-FFF2-40B4-BE49-F238E27FC236}">
                  <a16:creationId xmlns:a16="http://schemas.microsoft.com/office/drawing/2014/main" id="{0A913370-7CF8-4832-A852-6A9F5D42078C}"/>
                </a:ext>
              </a:extLst>
            </p:cNvPr>
            <p:cNvSpPr txBox="1"/>
            <p:nvPr/>
          </p:nvSpPr>
          <p:spPr>
            <a:xfrm>
              <a:off x="4676152" y="6412595"/>
              <a:ext cx="1204176"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On-premises cluster</a:t>
              </a:r>
            </a:p>
          </p:txBody>
        </p:sp>
        <p:sp>
          <p:nvSpPr>
            <p:cNvPr id="55" name="TextBox 54">
              <a:extLst>
                <a:ext uri="{FF2B5EF4-FFF2-40B4-BE49-F238E27FC236}">
                  <a16:creationId xmlns:a16="http://schemas.microsoft.com/office/drawing/2014/main" id="{806FB9A6-7302-4B5E-A889-F227B2035C7D}"/>
                </a:ext>
              </a:extLst>
            </p:cNvPr>
            <p:cNvSpPr txBox="1"/>
            <p:nvPr/>
          </p:nvSpPr>
          <p:spPr>
            <a:xfrm>
              <a:off x="5096199" y="5662848"/>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Server 1</a:t>
              </a:r>
            </a:p>
          </p:txBody>
        </p:sp>
        <p:sp>
          <p:nvSpPr>
            <p:cNvPr id="56" name="TextBox 55">
              <a:extLst>
                <a:ext uri="{FF2B5EF4-FFF2-40B4-BE49-F238E27FC236}">
                  <a16:creationId xmlns:a16="http://schemas.microsoft.com/office/drawing/2014/main" id="{FC7231A2-D5F8-4692-AE37-B3AC92FD62D3}"/>
                </a:ext>
              </a:extLst>
            </p:cNvPr>
            <p:cNvSpPr txBox="1"/>
            <p:nvPr/>
          </p:nvSpPr>
          <p:spPr>
            <a:xfrm>
              <a:off x="5096199" y="5913725"/>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Server 2</a:t>
              </a:r>
            </a:p>
          </p:txBody>
        </p:sp>
        <p:sp>
          <p:nvSpPr>
            <p:cNvPr id="59" name="TextBox 58">
              <a:extLst>
                <a:ext uri="{FF2B5EF4-FFF2-40B4-BE49-F238E27FC236}">
                  <a16:creationId xmlns:a16="http://schemas.microsoft.com/office/drawing/2014/main" id="{25899568-EC00-40F2-90E9-25354F41B974}"/>
                </a:ext>
              </a:extLst>
            </p:cNvPr>
            <p:cNvSpPr txBox="1"/>
            <p:nvPr/>
          </p:nvSpPr>
          <p:spPr>
            <a:xfrm>
              <a:off x="5096199" y="6164602"/>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Server 3</a:t>
              </a:r>
            </a:p>
          </p:txBody>
        </p:sp>
      </p:grpSp>
      <p:grpSp>
        <p:nvGrpSpPr>
          <p:cNvPr id="30" name="Group 29">
            <a:extLst>
              <a:ext uri="{FF2B5EF4-FFF2-40B4-BE49-F238E27FC236}">
                <a16:creationId xmlns:a16="http://schemas.microsoft.com/office/drawing/2014/main" id="{0B35F0E5-7B65-4A65-B4F0-E261E97B7C45}"/>
              </a:ext>
            </a:extLst>
          </p:cNvPr>
          <p:cNvGrpSpPr/>
          <p:nvPr/>
        </p:nvGrpSpPr>
        <p:grpSpPr>
          <a:xfrm>
            <a:off x="0" y="6494753"/>
            <a:ext cx="12192000" cy="472960"/>
            <a:chOff x="0" y="6494753"/>
            <a:chExt cx="12192000" cy="472960"/>
          </a:xfrm>
        </p:grpSpPr>
        <p:sp>
          <p:nvSpPr>
            <p:cNvPr id="31" name="Rectangle 30">
              <a:extLst>
                <a:ext uri="{FF2B5EF4-FFF2-40B4-BE49-F238E27FC236}">
                  <a16:creationId xmlns:a16="http://schemas.microsoft.com/office/drawing/2014/main" id="{CE893091-0969-42D3-98D0-A98F0A1DD77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5A90B26-FB55-4AD8-9EC0-A10D4BBD7FC3}"/>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2288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8175C03-810F-4C36-979F-333BF28582E3}"/>
              </a:ext>
              <a:ext uri="{C183D7F6-B498-43B3-948B-1728B52AA6E4}">
                <adec:decorative xmlns:adec="http://schemas.microsoft.com/office/drawing/2017/decorative" val="1"/>
              </a:ext>
            </a:extLst>
          </p:cNvPr>
          <p:cNvGrpSpPr/>
          <p:nvPr/>
        </p:nvGrpSpPr>
        <p:grpSpPr>
          <a:xfrm>
            <a:off x="823961" y="926175"/>
            <a:ext cx="3273552" cy="3108960"/>
            <a:chOff x="823961" y="930134"/>
            <a:chExt cx="3273552" cy="3108960"/>
          </a:xfrm>
        </p:grpSpPr>
        <p:pic>
          <p:nvPicPr>
            <p:cNvPr id="2" name="Picture 1">
              <a:extLst>
                <a:ext uri="{FF2B5EF4-FFF2-40B4-BE49-F238E27FC236}">
                  <a16:creationId xmlns:a16="http://schemas.microsoft.com/office/drawing/2014/main" id="{70F4C0FA-821E-426E-91DB-B467E6F7F1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41614"/>
              <a:ext cx="2286000" cy="2286000"/>
            </a:xfrm>
            <a:prstGeom prst="rect">
              <a:avLst/>
            </a:prstGeom>
          </p:spPr>
        </p:pic>
        <p:sp>
          <p:nvSpPr>
            <p:cNvPr id="15" name="Rectangle 14">
              <a:extLst>
                <a:ext uri="{FF2B5EF4-FFF2-40B4-BE49-F238E27FC236}">
                  <a16:creationId xmlns:a16="http://schemas.microsoft.com/office/drawing/2014/main" id="{4598626D-F644-487D-AB7E-CA8F6E56009A}"/>
                </a:ext>
                <a:ext uri="{C183D7F6-B498-43B3-948B-1728B52AA6E4}">
                  <adec:decorative xmlns:adec="http://schemas.microsoft.com/office/drawing/2017/decorative" val="1"/>
                </a:ext>
              </a:extLst>
            </p:cNvPr>
            <p:cNvSpPr/>
            <p:nvPr/>
          </p:nvSpPr>
          <p:spPr bwMode="auto">
            <a:xfrm>
              <a:off x="823961" y="930134"/>
              <a:ext cx="3273552" cy="3108960"/>
            </a:xfrm>
            <a:prstGeom prst="rect">
              <a:avLst/>
            </a:prstGeom>
            <a:noFill/>
            <a:ln w="50800">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60F54A7-7DCD-4FE6-A3ED-7AFFD91E33E9}"/>
              </a:ext>
            </a:extLst>
          </p:cNvPr>
          <p:cNvSpPr>
            <a:spLocks noGrp="1"/>
          </p:cNvSpPr>
          <p:nvPr>
            <p:ph type="title"/>
          </p:nvPr>
        </p:nvSpPr>
        <p:spPr>
          <a:xfrm>
            <a:off x="927333" y="4491666"/>
            <a:ext cx="3066808" cy="1477328"/>
          </a:xfrm>
        </p:spPr>
        <p:txBody>
          <a:bodyPr/>
          <a:lstStyle/>
          <a:p>
            <a:pPr algn="ctr"/>
            <a:r>
              <a:rPr lang="en-US" sz="3200"/>
              <a:t>Familiar management and operations </a:t>
            </a:r>
          </a:p>
        </p:txBody>
      </p:sp>
      <p:sp>
        <p:nvSpPr>
          <p:cNvPr id="7" name="TextBox 6">
            <a:extLst>
              <a:ext uri="{FF2B5EF4-FFF2-40B4-BE49-F238E27FC236}">
                <a16:creationId xmlns:a16="http://schemas.microsoft.com/office/drawing/2014/main" id="{84C59167-2381-43CC-83DE-68ED1A8D21A1}"/>
              </a:ext>
            </a:extLst>
          </p:cNvPr>
          <p:cNvSpPr txBox="1"/>
          <p:nvPr/>
        </p:nvSpPr>
        <p:spPr>
          <a:xfrm>
            <a:off x="5204586" y="926175"/>
            <a:ext cx="58020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Leverage existing skills</a:t>
            </a:r>
          </a:p>
        </p:txBody>
      </p:sp>
      <p:sp>
        <p:nvSpPr>
          <p:cNvPr id="8" name="Rectangle 7">
            <a:extLst>
              <a:ext uri="{FF2B5EF4-FFF2-40B4-BE49-F238E27FC236}">
                <a16:creationId xmlns:a16="http://schemas.microsoft.com/office/drawing/2014/main" id="{DBEA3839-9FDC-4797-AA66-18381AD472A9}"/>
              </a:ext>
            </a:extLst>
          </p:cNvPr>
          <p:cNvSpPr/>
          <p:nvPr/>
        </p:nvSpPr>
        <p:spPr>
          <a:xfrm>
            <a:off x="5204586" y="1367720"/>
            <a:ext cx="4786220" cy="80021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Built on foundation of Windows Server and Hyper-V</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Familiar tools like Windows Server Admin Center and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Support for Active Directory, Group Policy Object</a:t>
            </a:r>
          </a:p>
        </p:txBody>
      </p:sp>
      <p:sp>
        <p:nvSpPr>
          <p:cNvPr id="11" name="TextBox 10">
            <a:extLst>
              <a:ext uri="{FF2B5EF4-FFF2-40B4-BE49-F238E27FC236}">
                <a16:creationId xmlns:a16="http://schemas.microsoft.com/office/drawing/2014/main" id="{A1558E9F-6CEE-4E71-B5F6-81B3BC4395E9}"/>
              </a:ext>
            </a:extLst>
          </p:cNvPr>
          <p:cNvSpPr txBox="1"/>
          <p:nvPr/>
        </p:nvSpPr>
        <p:spPr>
          <a:xfrm>
            <a:off x="5204586" y="2807709"/>
            <a:ext cx="4630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Work with popular tools</a:t>
            </a:r>
          </a:p>
        </p:txBody>
      </p:sp>
      <p:sp>
        <p:nvSpPr>
          <p:cNvPr id="10" name="Rectangle 9">
            <a:extLst>
              <a:ext uri="{FF2B5EF4-FFF2-40B4-BE49-F238E27FC236}">
                <a16:creationId xmlns:a16="http://schemas.microsoft.com/office/drawing/2014/main" id="{DE9ECA4A-9361-4CE9-8C7E-8F1F3D4C8C2A}"/>
              </a:ext>
            </a:extLst>
          </p:cNvPr>
          <p:cNvSpPr/>
          <p:nvPr/>
        </p:nvSpPr>
        <p:spPr>
          <a:xfrm>
            <a:off x="5204586" y="3260927"/>
            <a:ext cx="6508994" cy="984885"/>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Work with familiar Microsoft tools such as System Center and Windows Admin Center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Compatible with popular third-party tools such as </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Altaro</a:t>
            </a:r>
            <a:r>
              <a:rPr kumimoji="0" lang="en-US" sz="1200" b="0" i="0" u="none" strike="noStrike" kern="1200" cap="none" spc="0" normalizeH="0" baseline="0" noProof="0" dirty="0">
                <a:ln>
                  <a:noFill/>
                </a:ln>
                <a:solidFill>
                  <a:srgbClr val="000000"/>
                </a:solidFill>
                <a:effectLst/>
                <a:uLnTx/>
                <a:uFillTx/>
                <a:latin typeface="Segoe UI"/>
                <a:ea typeface="+mn-ea"/>
                <a:cs typeface="+mn-cs"/>
              </a:rPr>
              <a:t>, Datadog, Commvault, Veeam, Veritas, etc.</a:t>
            </a: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D816EF5B-AD0D-45A5-860A-9B99C8DEDB47}"/>
              </a:ext>
            </a:extLst>
          </p:cNvPr>
          <p:cNvSpPr txBox="1"/>
          <p:nvPr/>
        </p:nvSpPr>
        <p:spPr>
          <a:xfrm>
            <a:off x="5204586" y="4785090"/>
            <a:ext cx="40671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Benefit from automation</a:t>
            </a:r>
          </a:p>
        </p:txBody>
      </p:sp>
      <p:sp>
        <p:nvSpPr>
          <p:cNvPr id="12" name="Rectangle 11">
            <a:extLst>
              <a:ext uri="{FF2B5EF4-FFF2-40B4-BE49-F238E27FC236}">
                <a16:creationId xmlns:a16="http://schemas.microsoft.com/office/drawing/2014/main" id="{4FE7A428-5BBD-4601-85CE-86E122EBF088}"/>
              </a:ext>
            </a:extLst>
          </p:cNvPr>
          <p:cNvSpPr/>
          <p:nvPr/>
        </p:nvSpPr>
        <p:spPr>
          <a:xfrm>
            <a:off x="5204586" y="5230330"/>
            <a:ext cx="6404824" cy="72327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Management tasks are completely scriptable using </a:t>
            </a:r>
            <a:r>
              <a:rPr kumimoji="0" lang="en-US" sz="12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Segoe UI Semibold" panose="020B0702040204020203" pitchFamily="34" charset="0"/>
              </a:rPr>
              <a:t>popular, cross-platform Windows PowerShell framework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1C6069E4-CF3D-4A20-8546-8F2FC43AADF2}"/>
              </a:ext>
            </a:extLst>
          </p:cNvPr>
          <p:cNvGrpSpPr/>
          <p:nvPr/>
        </p:nvGrpSpPr>
        <p:grpSpPr>
          <a:xfrm>
            <a:off x="0" y="6494753"/>
            <a:ext cx="12192000" cy="472960"/>
            <a:chOff x="0" y="6494753"/>
            <a:chExt cx="12192000" cy="472960"/>
          </a:xfrm>
        </p:grpSpPr>
        <p:sp>
          <p:nvSpPr>
            <p:cNvPr id="14" name="Rectangle 13">
              <a:extLst>
                <a:ext uri="{FF2B5EF4-FFF2-40B4-BE49-F238E27FC236}">
                  <a16:creationId xmlns:a16="http://schemas.microsoft.com/office/drawing/2014/main" id="{F69BFE9A-9EC0-4963-BE11-132BB76A5D19}"/>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4784515-51B0-42CF-BD23-B80321F9FB78}"/>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1016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BF21A-AF12-45D4-8293-57F8398EC871}"/>
              </a:ext>
            </a:extLst>
          </p:cNvPr>
          <p:cNvSpPr>
            <a:spLocks noGrp="1"/>
          </p:cNvSpPr>
          <p:nvPr>
            <p:ph type="title"/>
          </p:nvPr>
        </p:nvSpPr>
        <p:spPr>
          <a:xfrm>
            <a:off x="586740" y="628714"/>
            <a:ext cx="11018520" cy="553998"/>
          </a:xfrm>
        </p:spPr>
        <p:txBody>
          <a:bodyPr/>
          <a:lstStyle/>
          <a:p>
            <a:r>
              <a:rPr lang="en-US"/>
              <a:t>When to use </a:t>
            </a:r>
            <a:r>
              <a:rPr lang="en-US">
                <a:solidFill>
                  <a:srgbClr val="0070C0"/>
                </a:solidFill>
              </a:rPr>
              <a:t>Azure Stack HCI</a:t>
            </a:r>
          </a:p>
        </p:txBody>
      </p:sp>
      <p:sp>
        <p:nvSpPr>
          <p:cNvPr id="9" name="TextBox 8">
            <a:extLst>
              <a:ext uri="{FF2B5EF4-FFF2-40B4-BE49-F238E27FC236}">
                <a16:creationId xmlns:a16="http://schemas.microsoft.com/office/drawing/2014/main" id="{BE33870E-0B2E-4562-9E10-4050E84C6E2D}"/>
              </a:ext>
            </a:extLst>
          </p:cNvPr>
          <p:cNvSpPr txBox="1"/>
          <p:nvPr/>
        </p:nvSpPr>
        <p:spPr>
          <a:xfrm>
            <a:off x="485744" y="1182712"/>
            <a:ext cx="80538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Run virtual machines on-premises and easily connect to Azure hybrid services</a:t>
            </a:r>
          </a:p>
        </p:txBody>
      </p:sp>
      <p:pic>
        <p:nvPicPr>
          <p:cNvPr id="3" name="Picture 2">
            <a:extLst>
              <a:ext uri="{FF2B5EF4-FFF2-40B4-BE49-F238E27FC236}">
                <a16:creationId xmlns:a16="http://schemas.microsoft.com/office/drawing/2014/main" id="{F04C0961-D7D4-4E6E-A554-8D4E06498B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04" y="2352846"/>
            <a:ext cx="1829349" cy="1828800"/>
          </a:xfrm>
          <a:prstGeom prst="rect">
            <a:avLst/>
          </a:prstGeom>
        </p:spPr>
      </p:pic>
      <p:sp>
        <p:nvSpPr>
          <p:cNvPr id="5" name="Text Placeholder 4">
            <a:extLst>
              <a:ext uri="{FF2B5EF4-FFF2-40B4-BE49-F238E27FC236}">
                <a16:creationId xmlns:a16="http://schemas.microsoft.com/office/drawing/2014/main" id="{8866E30A-290C-4498-996C-F8C93945CAEF}"/>
              </a:ext>
            </a:extLst>
          </p:cNvPr>
          <p:cNvSpPr>
            <a:spLocks noGrp="1"/>
          </p:cNvSpPr>
          <p:nvPr>
            <p:ph type="body" sz="quarter" idx="21"/>
          </p:nvPr>
        </p:nvSpPr>
        <p:spPr>
          <a:xfrm>
            <a:off x="1085200" y="4420045"/>
            <a:ext cx="1697556" cy="830997"/>
          </a:xfrm>
        </p:spPr>
        <p:txBody>
          <a:bodyPr/>
          <a:lstStyle/>
          <a:p>
            <a:r>
              <a:rPr lang="en-US" sz="1800">
                <a:latin typeface="+mj-lt"/>
              </a:rPr>
              <a:t>Modernize and secure</a:t>
            </a:r>
            <a:br>
              <a:rPr lang="en-US" sz="1800">
                <a:latin typeface="+mj-lt"/>
              </a:rPr>
            </a:br>
            <a:r>
              <a:rPr lang="en-US" sz="1800">
                <a:latin typeface="+mj-lt"/>
              </a:rPr>
              <a:t>your datacenter</a:t>
            </a:r>
          </a:p>
        </p:txBody>
      </p:sp>
      <p:pic>
        <p:nvPicPr>
          <p:cNvPr id="15" name="Picture 14">
            <a:extLst>
              <a:ext uri="{FF2B5EF4-FFF2-40B4-BE49-F238E27FC236}">
                <a16:creationId xmlns:a16="http://schemas.microsoft.com/office/drawing/2014/main" id="{C0BB0373-D54E-43F3-9A9A-B560FDC1C84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334" y="2352846"/>
            <a:ext cx="1828800" cy="1828800"/>
          </a:xfrm>
          <a:prstGeom prst="rect">
            <a:avLst/>
          </a:prstGeom>
        </p:spPr>
      </p:pic>
      <p:sp>
        <p:nvSpPr>
          <p:cNvPr id="6" name="Text Placeholder 5">
            <a:extLst>
              <a:ext uri="{FF2B5EF4-FFF2-40B4-BE49-F238E27FC236}">
                <a16:creationId xmlns:a16="http://schemas.microsoft.com/office/drawing/2014/main" id="{A47D0817-9040-4400-9378-A88D5525025D}"/>
              </a:ext>
            </a:extLst>
          </p:cNvPr>
          <p:cNvSpPr>
            <a:spLocks noGrp="1"/>
          </p:cNvSpPr>
          <p:nvPr>
            <p:ph type="body" sz="quarter" idx="22"/>
          </p:nvPr>
        </p:nvSpPr>
        <p:spPr>
          <a:xfrm>
            <a:off x="3797910" y="4456927"/>
            <a:ext cx="1903174" cy="1107996"/>
          </a:xfrm>
        </p:spPr>
        <p:txBody>
          <a:bodyPr/>
          <a:lstStyle/>
          <a:p>
            <a:r>
              <a:rPr lang="en-US" sz="1800">
                <a:latin typeface="+mj-lt"/>
                <a:cs typeface="Segoe UI Semibold"/>
              </a:rPr>
              <a:t>Affordably run intelligent edge and remote branch solutions  </a:t>
            </a:r>
            <a:endParaRPr lang="en-US" sz="1800">
              <a:solidFill>
                <a:srgbClr val="000000"/>
              </a:solidFill>
              <a:latin typeface="+mj-lt"/>
              <a:cs typeface="Segoe UI Semibold"/>
            </a:endParaRPr>
          </a:p>
        </p:txBody>
      </p:sp>
      <p:pic>
        <p:nvPicPr>
          <p:cNvPr id="17" name="Picture 16">
            <a:extLst>
              <a:ext uri="{FF2B5EF4-FFF2-40B4-BE49-F238E27FC236}">
                <a16:creationId xmlns:a16="http://schemas.microsoft.com/office/drawing/2014/main" id="{C46FF8D9-DBE7-4038-B09A-20BE99A003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009" y="2352846"/>
            <a:ext cx="1828800" cy="1828800"/>
          </a:xfrm>
          <a:prstGeom prst="rect">
            <a:avLst/>
          </a:prstGeom>
        </p:spPr>
      </p:pic>
      <p:sp>
        <p:nvSpPr>
          <p:cNvPr id="7" name="Text Placeholder 6">
            <a:extLst>
              <a:ext uri="{FF2B5EF4-FFF2-40B4-BE49-F238E27FC236}">
                <a16:creationId xmlns:a16="http://schemas.microsoft.com/office/drawing/2014/main" id="{38C42CFD-C6C2-48DA-8D8C-341DCA706F5E}"/>
              </a:ext>
            </a:extLst>
          </p:cNvPr>
          <p:cNvSpPr>
            <a:spLocks noGrp="1"/>
          </p:cNvSpPr>
          <p:nvPr>
            <p:ph type="body" sz="quarter" idx="23"/>
          </p:nvPr>
        </p:nvSpPr>
        <p:spPr>
          <a:xfrm>
            <a:off x="6704631" y="4420045"/>
            <a:ext cx="1697556" cy="1107996"/>
          </a:xfrm>
        </p:spPr>
        <p:txBody>
          <a:bodyPr/>
          <a:lstStyle/>
          <a:p>
            <a:r>
              <a:rPr lang="en-US" sz="1800">
                <a:latin typeface="+mj-lt"/>
              </a:rPr>
              <a:t>Industry-best performance for SQL Server databases</a:t>
            </a:r>
          </a:p>
        </p:txBody>
      </p:sp>
      <p:pic>
        <p:nvPicPr>
          <p:cNvPr id="13" name="Picture 12">
            <a:extLst>
              <a:ext uri="{FF2B5EF4-FFF2-40B4-BE49-F238E27FC236}">
                <a16:creationId xmlns:a16="http://schemas.microsoft.com/office/drawing/2014/main" id="{30A960D1-95E4-4F21-9EE5-D0FCA78AA3E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80465" y="2413139"/>
            <a:ext cx="1565813" cy="1771764"/>
          </a:xfrm>
          <a:prstGeom prst="rect">
            <a:avLst/>
          </a:prstGeom>
        </p:spPr>
      </p:pic>
      <p:pic>
        <p:nvPicPr>
          <p:cNvPr id="10" name="Graphic 9">
            <a:extLst>
              <a:ext uri="{FF2B5EF4-FFF2-40B4-BE49-F238E27FC236}">
                <a16:creationId xmlns:a16="http://schemas.microsoft.com/office/drawing/2014/main" id="{4061C7A6-F6E0-4575-9510-BC1ACD09649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398" y="2476285"/>
            <a:ext cx="567623" cy="677796"/>
          </a:xfrm>
          <a:prstGeom prst="rect">
            <a:avLst/>
          </a:prstGeom>
        </p:spPr>
      </p:pic>
      <p:pic>
        <p:nvPicPr>
          <p:cNvPr id="11" name="Graphic 10">
            <a:extLst>
              <a:ext uri="{FF2B5EF4-FFF2-40B4-BE49-F238E27FC236}">
                <a16:creationId xmlns:a16="http://schemas.microsoft.com/office/drawing/2014/main" id="{0F0D64CB-637C-46AB-839A-2EDB26C703A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0968" y="2497182"/>
            <a:ext cx="532621" cy="636000"/>
          </a:xfrm>
          <a:prstGeom prst="rect">
            <a:avLst/>
          </a:prstGeom>
        </p:spPr>
      </p:pic>
      <p:pic>
        <p:nvPicPr>
          <p:cNvPr id="2" name="Graphic 1">
            <a:extLst>
              <a:ext uri="{FF2B5EF4-FFF2-40B4-BE49-F238E27FC236}">
                <a16:creationId xmlns:a16="http://schemas.microsoft.com/office/drawing/2014/main" id="{77A64D1C-2591-4B21-868F-EF006A04DFD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746" y="3240150"/>
            <a:ext cx="978380" cy="894970"/>
          </a:xfrm>
          <a:prstGeom prst="rect">
            <a:avLst/>
          </a:prstGeom>
        </p:spPr>
      </p:pic>
      <p:sp>
        <p:nvSpPr>
          <p:cNvPr id="8" name="Text Placeholder 7">
            <a:extLst>
              <a:ext uri="{FF2B5EF4-FFF2-40B4-BE49-F238E27FC236}">
                <a16:creationId xmlns:a16="http://schemas.microsoft.com/office/drawing/2014/main" id="{DE9CB672-6628-45D4-BEB9-AA520939EB7C}"/>
              </a:ext>
            </a:extLst>
          </p:cNvPr>
          <p:cNvSpPr>
            <a:spLocks noGrp="1"/>
          </p:cNvSpPr>
          <p:nvPr>
            <p:ph type="body" sz="quarter" idx="24"/>
          </p:nvPr>
        </p:nvSpPr>
        <p:spPr>
          <a:xfrm>
            <a:off x="9239911" y="4300285"/>
            <a:ext cx="2193460" cy="1674088"/>
          </a:xfrm>
        </p:spPr>
        <p:txBody>
          <a:bodyPr/>
          <a:lstStyle/>
          <a:p>
            <a:r>
              <a:rPr lang="en-US" sz="1800">
                <a:latin typeface="+mj-lt"/>
                <a:cs typeface="Segoe UI Semibold"/>
              </a:rPr>
              <a:t>Deploy cloud native apps and Azure Arc enabled services</a:t>
            </a:r>
            <a:endParaRPr lang="en-US" sz="1800">
              <a:ea typeface="+mn-lt"/>
              <a:cs typeface="+mn-lt"/>
            </a:endParaRPr>
          </a:p>
          <a:p>
            <a:endParaRPr lang="en-US" sz="1800">
              <a:latin typeface="+mj-lt"/>
            </a:endParaRPr>
          </a:p>
        </p:txBody>
      </p:sp>
      <p:grpSp>
        <p:nvGrpSpPr>
          <p:cNvPr id="16" name="Group 15">
            <a:extLst>
              <a:ext uri="{FF2B5EF4-FFF2-40B4-BE49-F238E27FC236}">
                <a16:creationId xmlns:a16="http://schemas.microsoft.com/office/drawing/2014/main" id="{DB7E2B04-D49D-4475-83A3-6B45C5E8410F}"/>
              </a:ext>
            </a:extLst>
          </p:cNvPr>
          <p:cNvGrpSpPr/>
          <p:nvPr/>
        </p:nvGrpSpPr>
        <p:grpSpPr>
          <a:xfrm>
            <a:off x="0" y="6494753"/>
            <a:ext cx="12192000" cy="472960"/>
            <a:chOff x="0" y="6494753"/>
            <a:chExt cx="12192000" cy="472960"/>
          </a:xfrm>
        </p:grpSpPr>
        <p:sp>
          <p:nvSpPr>
            <p:cNvPr id="18" name="Rectangle 17">
              <a:extLst>
                <a:ext uri="{FF2B5EF4-FFF2-40B4-BE49-F238E27FC236}">
                  <a16:creationId xmlns:a16="http://schemas.microsoft.com/office/drawing/2014/main" id="{AB31C980-FDC4-4117-A77A-6ED65968B568}"/>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5762E2AE-688C-49F3-AF2D-946CB9DFA040}"/>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42453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1298937" cy="553998"/>
          </a:xfrm>
        </p:spPr>
        <p:txBody>
          <a:bodyPr/>
          <a:lstStyle/>
          <a:p>
            <a:pPr>
              <a:buClr>
                <a:schemeClr val="tx1"/>
              </a:buClr>
            </a:pPr>
            <a:r>
              <a:rPr lang="en-US">
                <a:cs typeface="Segoe UI"/>
              </a:rPr>
              <a:t>In this session you learned about:</a:t>
            </a:r>
            <a:endParaRPr lang="en-US"/>
          </a:p>
        </p:txBody>
      </p:sp>
      <p:sp>
        <p:nvSpPr>
          <p:cNvPr id="6" name="Text Placeholder 5"/>
          <p:cNvSpPr>
            <a:spLocks noGrp="1"/>
          </p:cNvSpPr>
          <p:nvPr>
            <p:ph type="body" sz="quarter" idx="10"/>
          </p:nvPr>
        </p:nvSpPr>
        <p:spPr>
          <a:xfrm>
            <a:off x="588262" y="1862217"/>
            <a:ext cx="11018520" cy="3668697"/>
          </a:xfrm>
        </p:spPr>
        <p:txBody>
          <a:bodyPr vert="horz" wrap="square" lIns="0" tIns="0" rIns="0" bIns="0" rtlCol="0" anchor="t">
            <a:spAutoFit/>
          </a:bodyPr>
          <a:lstStyle/>
          <a:p>
            <a:pPr marL="457200" indent="-457200">
              <a:buClr>
                <a:schemeClr val="tx1"/>
              </a:buClr>
              <a:buFont typeface="Arial" panose="020B0604020202020204" pitchFamily="34" charset="0"/>
              <a:buChar char="•"/>
            </a:pPr>
            <a:r>
              <a:rPr lang="en-US" dirty="0"/>
              <a:t>Different Hybrid approaches and </a:t>
            </a:r>
            <a:r>
              <a:rPr lang="en-US" b="1" dirty="0">
                <a:solidFill>
                  <a:srgbClr val="007EBA"/>
                </a:solidFill>
              </a:rPr>
              <a:t>Azure Hybrid services </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cs typeface="Segoe UI"/>
              </a:rPr>
              <a:t>Expand your website scalability using </a:t>
            </a:r>
            <a:r>
              <a:rPr lang="en-US" b="1" dirty="0">
                <a:solidFill>
                  <a:srgbClr val="007EBA"/>
                </a:solidFill>
              </a:rPr>
              <a:t>Azure Traffic Manager</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Leverage Azure Hybrid services like </a:t>
            </a:r>
            <a:r>
              <a:rPr lang="en-US" b="1" dirty="0">
                <a:solidFill>
                  <a:srgbClr val="007EBA"/>
                </a:solidFill>
              </a:rPr>
              <a:t>Azure Update Management</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Improve file and folder availability in a Hybrid environment with </a:t>
            </a:r>
            <a:r>
              <a:rPr lang="en-US" b="1" dirty="0">
                <a:solidFill>
                  <a:srgbClr val="007EBA"/>
                </a:solidFill>
              </a:rPr>
              <a:t>Azure File Sync</a:t>
            </a:r>
          </a:p>
          <a:p>
            <a:pPr marL="457200" lvl="0" indent="-457200">
              <a:buClr>
                <a:srgbClr val="000000"/>
              </a:buClr>
              <a:buFont typeface="Arial" panose="020B0604020202020204" pitchFamily="34" charset="0"/>
              <a:buChar char="•"/>
            </a:pPr>
            <a:r>
              <a:rPr lang="en-US" dirty="0">
                <a:gradFill>
                  <a:gsLst>
                    <a:gs pos="1250">
                      <a:srgbClr val="000000"/>
                    </a:gs>
                    <a:gs pos="100000">
                      <a:srgbClr val="000000"/>
                    </a:gs>
                  </a:gsLst>
                  <a:lin ang="5400000" scaled="0"/>
                </a:gradFill>
              </a:rPr>
              <a:t>Use </a:t>
            </a:r>
            <a:r>
              <a:rPr lang="en-US" b="1" dirty="0">
                <a:solidFill>
                  <a:srgbClr val="007EBA"/>
                </a:solidFill>
              </a:rPr>
              <a:t>Azure Arc </a:t>
            </a:r>
            <a:r>
              <a:rPr lang="en-US" dirty="0">
                <a:gradFill>
                  <a:gsLst>
                    <a:gs pos="1250">
                      <a:srgbClr val="000000"/>
                    </a:gs>
                    <a:gs pos="100000">
                      <a:srgbClr val="000000"/>
                    </a:gs>
                  </a:gsLst>
                  <a:lin ang="5400000" scaled="0"/>
                </a:gradFill>
              </a:rPr>
              <a:t>to govern servers in your hybrid environment</a:t>
            </a:r>
          </a:p>
          <a:p>
            <a:pPr marL="0" lvl="0" indent="0">
              <a:buClr>
                <a:srgbClr val="000000"/>
              </a:buClr>
              <a:buNone/>
            </a:pPr>
            <a:endParaRPr lang="en-US" sz="1200" dirty="0">
              <a:gradFill>
                <a:gsLst>
                  <a:gs pos="1250">
                    <a:srgbClr val="000000"/>
                  </a:gs>
                  <a:gs pos="100000">
                    <a:srgbClr val="000000"/>
                  </a:gs>
                </a:gsLst>
                <a:lin ang="5400000" scaled="0"/>
              </a:gradFill>
            </a:endParaRPr>
          </a:p>
          <a:p>
            <a:pPr marL="457200" indent="-457200">
              <a:buClr>
                <a:schemeClr val="tx1"/>
              </a:buCl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8BFF61E5-1328-4116-B8B9-EDB7F6074F2E}"/>
              </a:ext>
            </a:extLst>
          </p:cNvPr>
          <p:cNvGrpSpPr/>
          <p:nvPr/>
        </p:nvGrpSpPr>
        <p:grpSpPr>
          <a:xfrm>
            <a:off x="0" y="6494753"/>
            <a:ext cx="12192000" cy="472960"/>
            <a:chOff x="0" y="6494753"/>
            <a:chExt cx="12192000" cy="472960"/>
          </a:xfrm>
        </p:grpSpPr>
        <p:sp>
          <p:nvSpPr>
            <p:cNvPr id="5" name="Rectangle 4">
              <a:extLst>
                <a:ext uri="{FF2B5EF4-FFF2-40B4-BE49-F238E27FC236}">
                  <a16:creationId xmlns:a16="http://schemas.microsoft.com/office/drawing/2014/main" id="{FF4BADDC-4285-47AF-B897-9B235CAA81AB}"/>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2103377-5720-4E9F-ACAB-007189E60BE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8568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3DE44-037D-4826-9A30-8C85CF1D6D27}"/>
              </a:ext>
            </a:extLst>
          </p:cNvPr>
          <p:cNvSpPr>
            <a:spLocks noGrp="1"/>
          </p:cNvSpPr>
          <p:nvPr>
            <p:ph type="ctrTitle" idx="4294967295"/>
          </p:nvPr>
        </p:nvSpPr>
        <p:spPr>
          <a:xfrm>
            <a:off x="1123356" y="1188637"/>
            <a:ext cx="9984615" cy="1597228"/>
          </a:xfrm>
        </p:spPr>
        <p:txBody>
          <a:bodyPr vert="horz" lIns="91440" tIns="45720" rIns="91440" bIns="45720" rtlCol="0" anchor="ctr">
            <a:normAutofit/>
          </a:bodyPr>
          <a:lstStyle/>
          <a:p>
            <a:r>
              <a:rPr lang="en-US" sz="3300" dirty="0"/>
              <a:t>Thank you!</a:t>
            </a:r>
            <a:br>
              <a:rPr lang="en-US" sz="3300" dirty="0"/>
            </a:br>
            <a:br>
              <a:rPr lang="en-US" sz="3300" dirty="0"/>
            </a:br>
            <a:r>
              <a:rPr lang="en-US" sz="3300" dirty="0"/>
              <a:t>Resources: </a:t>
            </a:r>
            <a:r>
              <a:rPr lang="en-US" sz="3300" b="1" u="sng" dirty="0"/>
              <a:t>https://aka.ms/azurehybrid-techorama </a:t>
            </a:r>
          </a:p>
        </p:txBody>
      </p:sp>
      <p:sp>
        <p:nvSpPr>
          <p:cNvPr id="3" name="Subtitle 2">
            <a:extLst>
              <a:ext uri="{FF2B5EF4-FFF2-40B4-BE49-F238E27FC236}">
                <a16:creationId xmlns:a16="http://schemas.microsoft.com/office/drawing/2014/main" id="{8C584ECB-07E2-4817-A4A0-7D3260E27ACB}"/>
              </a:ext>
            </a:extLst>
          </p:cNvPr>
          <p:cNvSpPr>
            <a:spLocks noGrp="1"/>
          </p:cNvSpPr>
          <p:nvPr>
            <p:ph type="subTitle" idx="4294967295"/>
          </p:nvPr>
        </p:nvSpPr>
        <p:spPr>
          <a:xfrm>
            <a:off x="5255260" y="2998278"/>
            <a:ext cx="4428236" cy="2728198"/>
          </a:xfrm>
        </p:spPr>
        <p:txBody>
          <a:bodyPr vert="horz" lIns="91440" tIns="45720" rIns="91440" bIns="45720" rtlCol="0" anchor="t">
            <a:normAutofit/>
          </a:bodyPr>
          <a:lstStyle/>
          <a:p>
            <a:pPr>
              <a:buFont typeface="Arial" panose="020B0604020202020204" pitchFamily="34" charset="0"/>
              <a:buChar char="•"/>
            </a:pPr>
            <a:endParaRPr lang="en-US" sz="2000" dirty="0"/>
          </a:p>
          <a:p>
            <a:pPr marL="0" indent="0">
              <a:buNone/>
            </a:pPr>
            <a:r>
              <a:rPr lang="en-US" sz="2000" dirty="0"/>
              <a:t>Sarah Lean</a:t>
            </a:r>
          </a:p>
          <a:p>
            <a:pPr marL="0" indent="0">
              <a:buNone/>
            </a:pPr>
            <a:r>
              <a:rPr lang="en-US" sz="2000" i="1" dirty="0"/>
              <a:t>Senior Cloud Advocate</a:t>
            </a:r>
          </a:p>
          <a:p>
            <a:pPr marL="0" indent="0">
              <a:buNone/>
            </a:pPr>
            <a:r>
              <a:rPr lang="en-US" sz="2000" i="1" dirty="0"/>
              <a:t>@Techielass </a:t>
            </a:r>
          </a:p>
          <a:p>
            <a:pPr marL="0" indent="0">
              <a:buNone/>
            </a:pPr>
            <a:r>
              <a:rPr lang="en-US" sz="2000" i="1" dirty="0"/>
              <a:t>www.techielass.com</a:t>
            </a:r>
            <a:br>
              <a:rPr lang="en-US" sz="2000" i="1" dirty="0"/>
            </a:br>
            <a:endParaRPr lang="en-US" sz="2000" i="1" dirty="0"/>
          </a:p>
          <a:p>
            <a:pPr>
              <a:buFont typeface="Arial" panose="020B0604020202020204" pitchFamily="34" charset="0"/>
              <a:buChar char="•"/>
            </a:pPr>
            <a:endParaRPr lang="en-US" sz="2000" dirty="0"/>
          </a:p>
          <a:p>
            <a:pPr>
              <a:buFont typeface="Arial" panose="020B0604020202020204" pitchFamily="34" charset="0"/>
              <a:buChar char="•"/>
            </a:pPr>
            <a:endParaRPr lang="en-US" sz="2000" i="1" dirty="0"/>
          </a:p>
          <a:p>
            <a:pPr>
              <a:buFont typeface="Arial" panose="020B0604020202020204" pitchFamily="34" charset="0"/>
              <a:buChar char="•"/>
            </a:pPr>
            <a:endParaRPr lang="en-US" sz="2000" i="1" dirty="0"/>
          </a:p>
          <a:p>
            <a:pPr>
              <a:buFont typeface="Arial" panose="020B0604020202020204" pitchFamily="34" charset="0"/>
              <a:buChar char="•"/>
            </a:pPr>
            <a:endParaRPr lang="en-US" sz="2000" dirty="0"/>
          </a:p>
        </p:txBody>
      </p:sp>
      <p:grpSp>
        <p:nvGrpSpPr>
          <p:cNvPr id="8" name="Group 7">
            <a:extLst>
              <a:ext uri="{FF2B5EF4-FFF2-40B4-BE49-F238E27FC236}">
                <a16:creationId xmlns:a16="http://schemas.microsoft.com/office/drawing/2014/main" id="{9F544F1F-12F6-44CA-BFA8-C686757A81AB}"/>
              </a:ext>
            </a:extLst>
          </p:cNvPr>
          <p:cNvGrpSpPr/>
          <p:nvPr/>
        </p:nvGrpSpPr>
        <p:grpSpPr>
          <a:xfrm>
            <a:off x="0" y="6494753"/>
            <a:ext cx="12192000" cy="472960"/>
            <a:chOff x="0" y="6494753"/>
            <a:chExt cx="12192000" cy="472960"/>
          </a:xfrm>
        </p:grpSpPr>
        <p:sp>
          <p:nvSpPr>
            <p:cNvPr id="9" name="Rectangle 8">
              <a:extLst>
                <a:ext uri="{FF2B5EF4-FFF2-40B4-BE49-F238E27FC236}">
                  <a16:creationId xmlns:a16="http://schemas.microsoft.com/office/drawing/2014/main" id="{AD1E0CED-547B-4664-8504-9513B592F1AC}"/>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CA0BDF-B6B6-425E-BCF4-6B2DD360CE9D}"/>
                </a:ext>
              </a:extLst>
            </p:cNvPr>
            <p:cNvSpPr txBox="1"/>
            <p:nvPr/>
          </p:nvSpPr>
          <p:spPr>
            <a:xfrm>
              <a:off x="9520101" y="6536826"/>
              <a:ext cx="2397642" cy="430887"/>
            </a:xfrm>
            <a:prstGeom prst="rect">
              <a:avLst/>
            </a:prstGeom>
            <a:noFill/>
          </p:spPr>
          <p:txBody>
            <a:bodyPr wrap="square" rtlCol="0">
              <a:spAutoFit/>
            </a:bodyPr>
            <a:lstStyle/>
            <a:p>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@Techielass</a:t>
              </a:r>
              <a:endPar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endParaRPr>
            </a:p>
            <a:p>
              <a:endParaRPr lang="en-GB" sz="1100" b="1">
                <a:solidFill>
                  <a:schemeClr val="bg1"/>
                </a:solidFill>
              </a:endParaRPr>
            </a:p>
          </p:txBody>
        </p:sp>
      </p:grpSp>
      <p:pic>
        <p:nvPicPr>
          <p:cNvPr id="16" name="Picture 15" descr="A picture containing clock&#10;&#10;Description automatically generated">
            <a:extLst>
              <a:ext uri="{FF2B5EF4-FFF2-40B4-BE49-F238E27FC236}">
                <a16:creationId xmlns:a16="http://schemas.microsoft.com/office/drawing/2014/main" id="{73BEA71B-1DAC-4A53-931A-2AC2C3556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58" y="2649478"/>
            <a:ext cx="3506773" cy="3506773"/>
          </a:xfrm>
          <a:prstGeom prst="rect">
            <a:avLst/>
          </a:prstGeom>
        </p:spPr>
      </p:pic>
    </p:spTree>
    <p:extLst>
      <p:ext uri="{BB962C8B-B14F-4D97-AF65-F5344CB8AC3E}">
        <p14:creationId xmlns:p14="http://schemas.microsoft.com/office/powerpoint/2010/main" val="100912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a:xfrm>
            <a:off x="584200" y="1665760"/>
            <a:ext cx="3468956" cy="738664"/>
          </a:xfrm>
        </p:spPr>
        <p:txBody>
          <a:bodyPr/>
          <a:lstStyle/>
          <a:p>
            <a:r>
              <a:rPr lang="en-US" sz="2400"/>
              <a:t>Hybrid Cloud</a:t>
            </a:r>
            <a:br>
              <a:rPr lang="en-US" sz="2400"/>
            </a:br>
            <a:endParaRPr lang="en-US" sz="2400"/>
          </a:p>
        </p:txBody>
      </p:sp>
      <p:sp>
        <p:nvSpPr>
          <p:cNvPr id="4" name="Text Placeholder 3">
            <a:extLst>
              <a:ext uri="{FF2B5EF4-FFF2-40B4-BE49-F238E27FC236}">
                <a16:creationId xmlns:a16="http://schemas.microsoft.com/office/drawing/2014/main" id="{0AB77A4B-F615-FA48-986A-46992D1C5F8A}"/>
              </a:ext>
            </a:extLst>
          </p:cNvPr>
          <p:cNvSpPr>
            <a:spLocks noGrp="1"/>
          </p:cNvSpPr>
          <p:nvPr>
            <p:ph type="body" sz="quarter" idx="10"/>
          </p:nvPr>
        </p:nvSpPr>
        <p:spPr>
          <a:xfrm>
            <a:off x="4646104" y="1665760"/>
            <a:ext cx="6961188" cy="1107996"/>
          </a:xfrm>
        </p:spPr>
        <p:txBody>
          <a:bodyPr/>
          <a:lstStyle/>
          <a:p>
            <a:r>
              <a:rPr lang="en-US"/>
              <a:t>Learn about customer challenges and how they can address these by using </a:t>
            </a:r>
            <a:r>
              <a:rPr lang="en-US" b="1">
                <a:solidFill>
                  <a:srgbClr val="0078D4"/>
                </a:solidFill>
              </a:rPr>
              <a:t>Azure hybrid services</a:t>
            </a:r>
            <a:r>
              <a:rPr lang="en-US"/>
              <a:t> and what the different </a:t>
            </a:r>
            <a:r>
              <a:rPr lang="en-US" b="1">
                <a:solidFill>
                  <a:srgbClr val="0078D4"/>
                </a:solidFill>
              </a:rPr>
              <a:t>hybrid cloud approaches</a:t>
            </a:r>
            <a:r>
              <a:rPr lang="en-US"/>
              <a:t> are.</a:t>
            </a:r>
          </a:p>
        </p:txBody>
      </p:sp>
      <p:sp>
        <p:nvSpPr>
          <p:cNvPr id="5" name="Title 1">
            <a:extLst>
              <a:ext uri="{FF2B5EF4-FFF2-40B4-BE49-F238E27FC236}">
                <a16:creationId xmlns:a16="http://schemas.microsoft.com/office/drawing/2014/main" id="{C5C99027-CCF8-437A-AC47-ABBEC675E8AB}"/>
              </a:ext>
            </a:extLst>
          </p:cNvPr>
          <p:cNvSpPr txBox="1">
            <a:spLocks/>
          </p:cNvSpPr>
          <p:nvPr/>
        </p:nvSpPr>
        <p:spPr>
          <a:xfrm>
            <a:off x="572052" y="3053826"/>
            <a:ext cx="346895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Tailwind Traders Challenges</a:t>
            </a:r>
          </a:p>
        </p:txBody>
      </p:sp>
      <p:sp>
        <p:nvSpPr>
          <p:cNvPr id="6" name="Text Placeholder 3">
            <a:extLst>
              <a:ext uri="{FF2B5EF4-FFF2-40B4-BE49-F238E27FC236}">
                <a16:creationId xmlns:a16="http://schemas.microsoft.com/office/drawing/2014/main" id="{CFF38EA2-3C76-40F2-BCBC-A5C476DD2E47}"/>
              </a:ext>
            </a:extLst>
          </p:cNvPr>
          <p:cNvSpPr txBox="1">
            <a:spLocks/>
          </p:cNvSpPr>
          <p:nvPr/>
        </p:nvSpPr>
        <p:spPr>
          <a:xfrm>
            <a:off x="4633956" y="3059668"/>
            <a:ext cx="6961188"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 are going to have a look at the challenges Tailwind Traders is going to solve using </a:t>
            </a:r>
            <a:r>
              <a:rPr kumimoji="0" lang="en-US" sz="2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hybrid services.</a:t>
            </a: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4CA072FC-68BB-49E9-AFEA-706A2DADACDC}"/>
              </a:ext>
            </a:extLst>
          </p:cNvPr>
          <p:cNvGrpSpPr/>
          <p:nvPr/>
        </p:nvGrpSpPr>
        <p:grpSpPr>
          <a:xfrm>
            <a:off x="0" y="6494753"/>
            <a:ext cx="12192000" cy="472960"/>
            <a:chOff x="0" y="6494753"/>
            <a:chExt cx="12192000" cy="472960"/>
          </a:xfrm>
        </p:grpSpPr>
        <p:sp>
          <p:nvSpPr>
            <p:cNvPr id="15" name="Rectangle 14">
              <a:extLst>
                <a:ext uri="{FF2B5EF4-FFF2-40B4-BE49-F238E27FC236}">
                  <a16:creationId xmlns:a16="http://schemas.microsoft.com/office/drawing/2014/main" id="{8C05E79C-9061-44A7-A37C-82906745DDFE}"/>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F4C8D9B-C3CC-408F-AA05-92D108DA84B4}"/>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64815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544496-E0B5-488A-AA75-D54CB9B1236C}"/>
              </a:ext>
            </a:extLst>
          </p:cNvPr>
          <p:cNvSpPr/>
          <p:nvPr/>
        </p:nvSpPr>
        <p:spPr bwMode="auto">
          <a:xfrm>
            <a:off x="1554817" y="2660377"/>
            <a:ext cx="200920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10s - 1,000s of apps</a:t>
            </a:r>
          </a:p>
        </p:txBody>
      </p:sp>
      <p:sp>
        <p:nvSpPr>
          <p:cNvPr id="6" name="Rectangle 5">
            <a:extLst>
              <a:ext uri="{FF2B5EF4-FFF2-40B4-BE49-F238E27FC236}">
                <a16:creationId xmlns:a16="http://schemas.microsoft.com/office/drawing/2014/main" id="{24DDB980-3FD9-43AC-9B3F-B65A348E470C}"/>
              </a:ext>
            </a:extLst>
          </p:cNvPr>
          <p:cNvSpPr/>
          <p:nvPr/>
        </p:nvSpPr>
        <p:spPr bwMode="auto">
          <a:xfrm>
            <a:off x="4172483" y="2665354"/>
            <a:ext cx="4062984"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Diverse infrastructure</a:t>
            </a:r>
          </a:p>
        </p:txBody>
      </p:sp>
      <p:sp>
        <p:nvSpPr>
          <p:cNvPr id="7" name="Rectangle 6">
            <a:extLst>
              <a:ext uri="{FF2B5EF4-FFF2-40B4-BE49-F238E27FC236}">
                <a16:creationId xmlns:a16="http://schemas.microsoft.com/office/drawing/2014/main" id="{D2078E30-F879-4822-83CC-75CD0CE454FD}"/>
              </a:ext>
            </a:extLst>
          </p:cNvPr>
          <p:cNvSpPr/>
          <p:nvPr/>
        </p:nvSpPr>
        <p:spPr bwMode="auto">
          <a:xfrm>
            <a:off x="7990370" y="2665354"/>
            <a:ext cx="3385545"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Multi-cloud</a:t>
            </a:r>
          </a:p>
        </p:txBody>
      </p:sp>
      <p:pic>
        <p:nvPicPr>
          <p:cNvPr id="45" name="Picture 44">
            <a:extLst>
              <a:ext uri="{FF2B5EF4-FFF2-40B4-BE49-F238E27FC236}">
                <a16:creationId xmlns:a16="http://schemas.microsoft.com/office/drawing/2014/main" id="{16E05C6A-6838-4824-A468-ABF8DE0BF1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17367" y="3235652"/>
            <a:ext cx="2014290" cy="666243"/>
          </a:xfrm>
          <a:prstGeom prst="rect">
            <a:avLst/>
          </a:prstGeom>
        </p:spPr>
      </p:pic>
      <p:sp>
        <p:nvSpPr>
          <p:cNvPr id="28" name="Rectangle 27">
            <a:extLst>
              <a:ext uri="{FF2B5EF4-FFF2-40B4-BE49-F238E27FC236}">
                <a16:creationId xmlns:a16="http://schemas.microsoft.com/office/drawing/2014/main" id="{0538CA92-7AAA-4E55-A21B-5E5E95411104}"/>
              </a:ext>
            </a:extLst>
          </p:cNvPr>
          <p:cNvSpPr/>
          <p:nvPr/>
        </p:nvSpPr>
        <p:spPr bwMode="auto">
          <a:xfrm>
            <a:off x="4501787"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devices</a:t>
            </a:r>
          </a:p>
        </p:txBody>
      </p:sp>
      <p:sp>
        <p:nvSpPr>
          <p:cNvPr id="29" name="Rectangle 28">
            <a:extLst>
              <a:ext uri="{FF2B5EF4-FFF2-40B4-BE49-F238E27FC236}">
                <a16:creationId xmlns:a16="http://schemas.microsoft.com/office/drawing/2014/main" id="{919ECF62-017D-45BE-BB3A-735377C62E61}"/>
              </a:ext>
            </a:extLst>
          </p:cNvPr>
          <p:cNvSpPr/>
          <p:nvPr/>
        </p:nvSpPr>
        <p:spPr bwMode="auto">
          <a:xfrm>
            <a:off x="6140526"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Edge</a:t>
            </a:r>
          </a:p>
        </p:txBody>
      </p:sp>
      <p:sp>
        <p:nvSpPr>
          <p:cNvPr id="24" name="Rectangle 23">
            <a:extLst>
              <a:ext uri="{FF2B5EF4-FFF2-40B4-BE49-F238E27FC236}">
                <a16:creationId xmlns:a16="http://schemas.microsoft.com/office/drawing/2014/main" id="{D70BA76C-C8BC-4696-B0B0-7B218F9370FC}"/>
              </a:ext>
            </a:extLst>
          </p:cNvPr>
          <p:cNvSpPr/>
          <p:nvPr/>
        </p:nvSpPr>
        <p:spPr bwMode="auto">
          <a:xfrm>
            <a:off x="4501787"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Datacenters</a:t>
            </a:r>
          </a:p>
        </p:txBody>
      </p:sp>
      <p:sp>
        <p:nvSpPr>
          <p:cNvPr id="25" name="Rectangle 24">
            <a:extLst>
              <a:ext uri="{FF2B5EF4-FFF2-40B4-BE49-F238E27FC236}">
                <a16:creationId xmlns:a16="http://schemas.microsoft.com/office/drawing/2014/main" id="{CE8963E3-D775-4052-A5EC-37E3883302CA}"/>
              </a:ext>
            </a:extLst>
          </p:cNvPr>
          <p:cNvSpPr/>
          <p:nvPr/>
        </p:nvSpPr>
        <p:spPr bwMode="auto">
          <a:xfrm>
            <a:off x="4501787"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Branch offices</a:t>
            </a:r>
          </a:p>
        </p:txBody>
      </p:sp>
      <p:sp>
        <p:nvSpPr>
          <p:cNvPr id="26" name="Rectangle 25">
            <a:extLst>
              <a:ext uri="{FF2B5EF4-FFF2-40B4-BE49-F238E27FC236}">
                <a16:creationId xmlns:a16="http://schemas.microsoft.com/office/drawing/2014/main" id="{4DE22AAE-F920-4FE2-A883-83598E2E4961}"/>
              </a:ext>
            </a:extLst>
          </p:cNvPr>
          <p:cNvSpPr/>
          <p:nvPr/>
        </p:nvSpPr>
        <p:spPr bwMode="auto">
          <a:xfrm>
            <a:off x="6140526"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447F676D-AD4B-418B-B33B-9AA88A3AC010}"/>
              </a:ext>
            </a:extLst>
          </p:cNvPr>
          <p:cNvSpPr/>
          <p:nvPr/>
        </p:nvSpPr>
        <p:spPr bwMode="auto">
          <a:xfrm>
            <a:off x="6140526"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OEM hardware</a:t>
            </a:r>
          </a:p>
        </p:txBody>
      </p:sp>
      <p:grpSp>
        <p:nvGrpSpPr>
          <p:cNvPr id="85" name="IoT" descr=" IoT">
            <a:extLst>
              <a:ext uri="{FF2B5EF4-FFF2-40B4-BE49-F238E27FC236}">
                <a16:creationId xmlns:a16="http://schemas.microsoft.com/office/drawing/2014/main" id="{65B5D02B-6FC4-47ED-BBA6-5B66F50906E7}"/>
              </a:ext>
            </a:extLst>
          </p:cNvPr>
          <p:cNvGrpSpPr/>
          <p:nvPr/>
        </p:nvGrpSpPr>
        <p:grpSpPr>
          <a:xfrm>
            <a:off x="6354362" y="4904462"/>
            <a:ext cx="312052" cy="331707"/>
            <a:chOff x="11072775" y="1225438"/>
            <a:chExt cx="429593" cy="429591"/>
          </a:xfrm>
        </p:grpSpPr>
        <p:sp>
          <p:nvSpPr>
            <p:cNvPr id="86" name="Freeform: Shape 85">
              <a:extLst>
                <a:ext uri="{FF2B5EF4-FFF2-40B4-BE49-F238E27FC236}">
                  <a16:creationId xmlns:a16="http://schemas.microsoft.com/office/drawing/2014/main" id="{3D94179B-6EA3-49BE-B68B-DF36D800567C}"/>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863689F-FF68-44C8-8E37-8802C7F27260}"/>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872334E-E4B5-4E95-BC65-0EA89C943167}"/>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C170E28-3038-4CCB-9875-E6062858448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1E7459-A078-4A0A-9E41-25A3B241AC89}"/>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B2A2018-D82F-45EB-B36D-9E3D1ECEF2E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location 1" descr="location">
            <a:extLst>
              <a:ext uri="{FF2B5EF4-FFF2-40B4-BE49-F238E27FC236}">
                <a16:creationId xmlns:a16="http://schemas.microsoft.com/office/drawing/2014/main" id="{0E6001AB-3F61-41B1-90A4-86794AE18EC9}"/>
              </a:ext>
            </a:extLst>
          </p:cNvPr>
          <p:cNvGrpSpPr/>
          <p:nvPr/>
        </p:nvGrpSpPr>
        <p:grpSpPr>
          <a:xfrm>
            <a:off x="4727022" y="4260858"/>
            <a:ext cx="203869" cy="311814"/>
            <a:chOff x="798318" y="5778597"/>
            <a:chExt cx="268482" cy="386300"/>
          </a:xfrm>
        </p:grpSpPr>
        <p:sp>
          <p:nvSpPr>
            <p:cNvPr id="93" name="Freeform 113">
              <a:extLst>
                <a:ext uri="{FF2B5EF4-FFF2-40B4-BE49-F238E27FC236}">
                  <a16:creationId xmlns:a16="http://schemas.microsoft.com/office/drawing/2014/main" id="{75001D27-FCF1-4749-B538-17A502892CF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D2B31DE1-B016-47C5-95A4-6EDEFD14606F}"/>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E16B082E-C081-4419-8181-4F55BD6D3B7A}"/>
              </a:ext>
            </a:extLst>
          </p:cNvPr>
          <p:cNvGrpSpPr/>
          <p:nvPr/>
        </p:nvGrpSpPr>
        <p:grpSpPr>
          <a:xfrm>
            <a:off x="4693067" y="3558903"/>
            <a:ext cx="271778" cy="409799"/>
            <a:chOff x="9260963" y="3966650"/>
            <a:chExt cx="435950" cy="618391"/>
          </a:xfrm>
        </p:grpSpPr>
        <p:grpSp>
          <p:nvGrpSpPr>
            <p:cNvPr id="95" name="server 1" descr="server">
              <a:extLst>
                <a:ext uri="{FF2B5EF4-FFF2-40B4-BE49-F238E27FC236}">
                  <a16:creationId xmlns:a16="http://schemas.microsoft.com/office/drawing/2014/main" id="{ADCBA607-6278-40A5-9867-EAA0866DF3C2}"/>
                </a:ext>
              </a:extLst>
            </p:cNvPr>
            <p:cNvGrpSpPr/>
            <p:nvPr/>
          </p:nvGrpSpPr>
          <p:grpSpPr>
            <a:xfrm>
              <a:off x="9260963" y="3966650"/>
              <a:ext cx="261778" cy="451476"/>
              <a:chOff x="789783" y="2138184"/>
              <a:chExt cx="261778" cy="451476"/>
            </a:xfrm>
          </p:grpSpPr>
          <p:sp>
            <p:nvSpPr>
              <p:cNvPr id="96" name="Rectangle 95">
                <a:extLst>
                  <a:ext uri="{FF2B5EF4-FFF2-40B4-BE49-F238E27FC236}">
                    <a16:creationId xmlns:a16="http://schemas.microsoft.com/office/drawing/2014/main" id="{35DF9839-29DE-4B61-B30E-14C2BE251BA8}"/>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B255035-410B-4000-9060-8877613314A0}"/>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6D240F0-C8E2-4FDB-BF48-441EB2648A0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4DFA97FD-4812-451B-A0BF-F17D43AC4B3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00" name="server 1" descr="server">
              <a:extLst>
                <a:ext uri="{FF2B5EF4-FFF2-40B4-BE49-F238E27FC236}">
                  <a16:creationId xmlns:a16="http://schemas.microsoft.com/office/drawing/2014/main" id="{ED353EF5-7EC1-4E20-9E16-62523DF71923}"/>
                </a:ext>
              </a:extLst>
            </p:cNvPr>
            <p:cNvGrpSpPr/>
            <p:nvPr/>
          </p:nvGrpSpPr>
          <p:grpSpPr>
            <a:xfrm>
              <a:off x="9435135" y="4133565"/>
              <a:ext cx="261778" cy="451476"/>
              <a:chOff x="789783" y="2138184"/>
              <a:chExt cx="261778" cy="451476"/>
            </a:xfrm>
          </p:grpSpPr>
          <p:sp>
            <p:nvSpPr>
              <p:cNvPr id="101" name="Rectangle 100">
                <a:extLst>
                  <a:ext uri="{FF2B5EF4-FFF2-40B4-BE49-F238E27FC236}">
                    <a16:creationId xmlns:a16="http://schemas.microsoft.com/office/drawing/2014/main" id="{E7BB8B3C-216D-4480-80FD-A7FAB4DEE21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135ABAF7-152F-4E74-887B-FCD61CC1B9B2}"/>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4D96190A-F8BB-44B2-A55D-6596FBA91EFA}"/>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6C30AB3C-1D89-4F38-9663-D3D5AAD4701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06" name="windows server licenses" descr="windows server licenses">
            <a:extLst>
              <a:ext uri="{FF2B5EF4-FFF2-40B4-BE49-F238E27FC236}">
                <a16:creationId xmlns:a16="http://schemas.microsoft.com/office/drawing/2014/main" id="{F40766D6-815D-4D69-85B4-D9BE91DF1DE9}"/>
              </a:ext>
            </a:extLst>
          </p:cNvPr>
          <p:cNvGrpSpPr/>
          <p:nvPr/>
        </p:nvGrpSpPr>
        <p:grpSpPr>
          <a:xfrm>
            <a:off x="6356080" y="3598865"/>
            <a:ext cx="308583" cy="327811"/>
            <a:chOff x="8263236" y="2194878"/>
            <a:chExt cx="336190" cy="335972"/>
          </a:xfrm>
        </p:grpSpPr>
        <p:sp>
          <p:nvSpPr>
            <p:cNvPr id="107" name="Freeform: Shape 106">
              <a:extLst>
                <a:ext uri="{FF2B5EF4-FFF2-40B4-BE49-F238E27FC236}">
                  <a16:creationId xmlns:a16="http://schemas.microsoft.com/office/drawing/2014/main" id="{A3A67B0E-E355-4FCB-A1FF-7EF31D99B8F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6A96C08-A35F-47CC-9014-886C8A974277}"/>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3C4ED7BD-EC2C-4398-895A-6CE05AD76B69}"/>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7154FB1-07FA-4007-B910-0FA528721F2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A2811DE-4B08-4006-B3A2-92861AB1FD16}"/>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backup" descr="backup, recovery">
            <a:extLst>
              <a:ext uri="{FF2B5EF4-FFF2-40B4-BE49-F238E27FC236}">
                <a16:creationId xmlns:a16="http://schemas.microsoft.com/office/drawing/2014/main" id="{6856E9F3-1271-46AC-B22F-344375FB7BCF}"/>
              </a:ext>
            </a:extLst>
          </p:cNvPr>
          <p:cNvGrpSpPr/>
          <p:nvPr/>
        </p:nvGrpSpPr>
        <p:grpSpPr>
          <a:xfrm>
            <a:off x="6354977" y="4251616"/>
            <a:ext cx="310516" cy="328141"/>
            <a:chOff x="11091501" y="3125849"/>
            <a:chExt cx="338296" cy="336310"/>
          </a:xfrm>
        </p:grpSpPr>
        <p:sp>
          <p:nvSpPr>
            <p:cNvPr id="113" name="Freeform: Shape 112">
              <a:extLst>
                <a:ext uri="{FF2B5EF4-FFF2-40B4-BE49-F238E27FC236}">
                  <a16:creationId xmlns:a16="http://schemas.microsoft.com/office/drawing/2014/main" id="{10C38B55-CB2E-4DAF-BFBA-005B8FF2066D}"/>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90C9985-1A7D-44D0-94EC-2D09874AF40F}"/>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BDF908D-C956-4BFD-BB89-21ABCCACA4BE}"/>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304B77-82ED-4DB2-9682-36248D8B45F3}"/>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4E3678D-3AEA-46A4-BDAD-AE04C345ED9E}"/>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E47BD38-1657-42FE-BA4D-30B64FDA8058}"/>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01A412A-826D-4DDE-B068-B2B368F316C4}"/>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09A3D6D-5AE0-463F-BFA8-69EDFA8CFB8E}"/>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devices" descr="devices">
            <a:extLst>
              <a:ext uri="{FF2B5EF4-FFF2-40B4-BE49-F238E27FC236}">
                <a16:creationId xmlns:a16="http://schemas.microsoft.com/office/drawing/2014/main" id="{6295B95A-70FC-4456-9C85-AE5B23E48A5E}"/>
              </a:ext>
            </a:extLst>
          </p:cNvPr>
          <p:cNvGrpSpPr/>
          <p:nvPr/>
        </p:nvGrpSpPr>
        <p:grpSpPr>
          <a:xfrm>
            <a:off x="4638016" y="4908135"/>
            <a:ext cx="381879" cy="323184"/>
            <a:chOff x="6192798" y="5102604"/>
            <a:chExt cx="537707" cy="428090"/>
          </a:xfrm>
        </p:grpSpPr>
        <p:grpSp>
          <p:nvGrpSpPr>
            <p:cNvPr id="122" name="Group 121">
              <a:extLst>
                <a:ext uri="{FF2B5EF4-FFF2-40B4-BE49-F238E27FC236}">
                  <a16:creationId xmlns:a16="http://schemas.microsoft.com/office/drawing/2014/main" id="{C26CD242-0BB9-49AB-904C-127C68B1B19A}"/>
                </a:ext>
              </a:extLst>
            </p:cNvPr>
            <p:cNvGrpSpPr/>
            <p:nvPr/>
          </p:nvGrpSpPr>
          <p:grpSpPr>
            <a:xfrm>
              <a:off x="6462844" y="5102604"/>
              <a:ext cx="267661" cy="197718"/>
              <a:chOff x="5056189" y="1363664"/>
              <a:chExt cx="315913" cy="233363"/>
            </a:xfrm>
          </p:grpSpPr>
          <p:sp>
            <p:nvSpPr>
              <p:cNvPr id="132" name="Freeform 44">
                <a:extLst>
                  <a:ext uri="{FF2B5EF4-FFF2-40B4-BE49-F238E27FC236}">
                    <a16:creationId xmlns:a16="http://schemas.microsoft.com/office/drawing/2014/main" id="{3B95358B-143E-4F8C-956A-F1FBE814504F}"/>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5">
                <a:extLst>
                  <a:ext uri="{FF2B5EF4-FFF2-40B4-BE49-F238E27FC236}">
                    <a16:creationId xmlns:a16="http://schemas.microsoft.com/office/drawing/2014/main" id="{12E86C06-1C36-4FC0-AF27-CD95F8BEAE0B}"/>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46">
                <a:extLst>
                  <a:ext uri="{FF2B5EF4-FFF2-40B4-BE49-F238E27FC236}">
                    <a16:creationId xmlns:a16="http://schemas.microsoft.com/office/drawing/2014/main" id="{0D113C5E-AC7F-46EA-B00A-0E873B2B9307}"/>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922BB17-C976-45E6-8B33-208AFC74A45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72">
                <a:extLst>
                  <a:ext uri="{FF2B5EF4-FFF2-40B4-BE49-F238E27FC236}">
                    <a16:creationId xmlns:a16="http://schemas.microsoft.com/office/drawing/2014/main" id="{6939CA1E-B57F-40FE-9886-218EB080D25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91CF8430-AE18-4899-8532-480C4D8F596A}"/>
                </a:ext>
              </a:extLst>
            </p:cNvPr>
            <p:cNvGrpSpPr/>
            <p:nvPr/>
          </p:nvGrpSpPr>
          <p:grpSpPr>
            <a:xfrm>
              <a:off x="6192798" y="5232998"/>
              <a:ext cx="407642" cy="297696"/>
              <a:chOff x="5884864" y="1174751"/>
              <a:chExt cx="382588" cy="279400"/>
            </a:xfrm>
          </p:grpSpPr>
          <p:sp>
            <p:nvSpPr>
              <p:cNvPr id="129" name="Freeform 51">
                <a:extLst>
                  <a:ext uri="{FF2B5EF4-FFF2-40B4-BE49-F238E27FC236}">
                    <a16:creationId xmlns:a16="http://schemas.microsoft.com/office/drawing/2014/main" id="{37CB4B14-6AB1-4EBD-9E5A-2F445F728D62}"/>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52">
                <a:extLst>
                  <a:ext uri="{FF2B5EF4-FFF2-40B4-BE49-F238E27FC236}">
                    <a16:creationId xmlns:a16="http://schemas.microsoft.com/office/drawing/2014/main" id="{5896721E-9118-488B-AE22-373FFA99415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74">
                <a:extLst>
                  <a:ext uri="{FF2B5EF4-FFF2-40B4-BE49-F238E27FC236}">
                    <a16:creationId xmlns:a16="http://schemas.microsoft.com/office/drawing/2014/main" id="{5E3EC702-B259-4192-8ED9-7B9D900E84D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DA5B8D4B-48E9-4683-95D5-2D69395535E8}"/>
                </a:ext>
              </a:extLst>
            </p:cNvPr>
            <p:cNvGrpSpPr/>
            <p:nvPr/>
          </p:nvGrpSpPr>
          <p:grpSpPr>
            <a:xfrm>
              <a:off x="6613123" y="5331563"/>
              <a:ext cx="117382" cy="199131"/>
              <a:chOff x="6597743" y="5280126"/>
              <a:chExt cx="117382" cy="199131"/>
            </a:xfrm>
          </p:grpSpPr>
          <p:sp>
            <p:nvSpPr>
              <p:cNvPr id="125" name="Freeform 48">
                <a:extLst>
                  <a:ext uri="{FF2B5EF4-FFF2-40B4-BE49-F238E27FC236}">
                    <a16:creationId xmlns:a16="http://schemas.microsoft.com/office/drawing/2014/main" id="{DC0B65A7-EF93-4B04-942B-028E1DF610BE}"/>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93E2FF34-28EE-4C4D-9BF2-CF8DC5C4E6B4}"/>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0">
                <a:extLst>
                  <a:ext uri="{FF2B5EF4-FFF2-40B4-BE49-F238E27FC236}">
                    <a16:creationId xmlns:a16="http://schemas.microsoft.com/office/drawing/2014/main" id="{C0604835-0B2B-4EA0-9597-263CCED6F51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75">
                <a:extLst>
                  <a:ext uri="{FF2B5EF4-FFF2-40B4-BE49-F238E27FC236}">
                    <a16:creationId xmlns:a16="http://schemas.microsoft.com/office/drawing/2014/main" id="{9998EDE6-A5A1-4CDD-8B7D-DB68D1367CC7}"/>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 name="Rectangle 17">
            <a:extLst>
              <a:ext uri="{FF2B5EF4-FFF2-40B4-BE49-F238E27FC236}">
                <a16:creationId xmlns:a16="http://schemas.microsoft.com/office/drawing/2014/main" id="{161FFED1-7E5B-4960-940E-8EFA9154D74B}"/>
              </a:ext>
            </a:extLst>
          </p:cNvPr>
          <p:cNvSpPr/>
          <p:nvPr/>
        </p:nvSpPr>
        <p:spPr bwMode="auto">
          <a:xfrm>
            <a:off x="1083068"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VMs</a:t>
            </a:r>
          </a:p>
        </p:txBody>
      </p:sp>
      <p:sp>
        <p:nvSpPr>
          <p:cNvPr id="19" name="Rectangle 18">
            <a:extLst>
              <a:ext uri="{FF2B5EF4-FFF2-40B4-BE49-F238E27FC236}">
                <a16:creationId xmlns:a16="http://schemas.microsoft.com/office/drawing/2014/main" id="{346531B5-A0C6-40E6-A1D9-02B7636F1961}"/>
              </a:ext>
            </a:extLst>
          </p:cNvPr>
          <p:cNvSpPr/>
          <p:nvPr/>
        </p:nvSpPr>
        <p:spPr bwMode="auto">
          <a:xfrm>
            <a:off x="1083068"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20" name="Rectangle 19">
            <a:extLst>
              <a:ext uri="{FF2B5EF4-FFF2-40B4-BE49-F238E27FC236}">
                <a16:creationId xmlns:a16="http://schemas.microsoft.com/office/drawing/2014/main" id="{9606454F-9117-4C58-8940-5B30B544797D}"/>
              </a:ext>
            </a:extLst>
          </p:cNvPr>
          <p:cNvSpPr/>
          <p:nvPr/>
        </p:nvSpPr>
        <p:spPr bwMode="auto">
          <a:xfrm>
            <a:off x="2568779"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Databases</a:t>
            </a:r>
          </a:p>
        </p:txBody>
      </p:sp>
      <p:sp>
        <p:nvSpPr>
          <p:cNvPr id="21" name="Rectangle 20">
            <a:extLst>
              <a:ext uri="{FF2B5EF4-FFF2-40B4-BE49-F238E27FC236}">
                <a16:creationId xmlns:a16="http://schemas.microsoft.com/office/drawing/2014/main" id="{D6758504-72E9-4B44-BCEC-62E4E26676E8}"/>
              </a:ext>
            </a:extLst>
          </p:cNvPr>
          <p:cNvSpPr/>
          <p:nvPr/>
        </p:nvSpPr>
        <p:spPr bwMode="auto">
          <a:xfrm>
            <a:off x="2568779"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Serverless</a:t>
            </a:r>
          </a:p>
        </p:txBody>
      </p:sp>
      <p:grpSp>
        <p:nvGrpSpPr>
          <p:cNvPr id="49" name="Group 48">
            <a:extLst>
              <a:ext uri="{FF2B5EF4-FFF2-40B4-BE49-F238E27FC236}">
                <a16:creationId xmlns:a16="http://schemas.microsoft.com/office/drawing/2014/main" id="{BF481925-44F5-433F-A356-179D07136885}"/>
              </a:ext>
            </a:extLst>
          </p:cNvPr>
          <p:cNvGrpSpPr/>
          <p:nvPr/>
        </p:nvGrpSpPr>
        <p:grpSpPr>
          <a:xfrm>
            <a:off x="1322282" y="4923757"/>
            <a:ext cx="2715768" cy="431372"/>
            <a:chOff x="335533" y="4622982"/>
            <a:chExt cx="3198243" cy="477900"/>
          </a:xfrm>
        </p:grpSpPr>
        <p:pic>
          <p:nvPicPr>
            <p:cNvPr id="1030" name="Picture 6" descr="Related image">
              <a:extLst>
                <a:ext uri="{FF2B5EF4-FFF2-40B4-BE49-F238E27FC236}">
                  <a16:creationId xmlns:a16="http://schemas.microsoft.com/office/drawing/2014/main" id="{6B743BBD-92CA-4F5A-805D-088F089329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avascript logo png">
              <a:extLst>
                <a:ext uri="{FF2B5EF4-FFF2-40B4-BE49-F238E27FC236}">
                  <a16:creationId xmlns:a16="http://schemas.microsoft.com/office/drawing/2014/main" id="{7C220DD9-3607-4DD1-845E-27EE6EB77E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logo png">
              <a:extLst>
                <a:ext uri="{FF2B5EF4-FFF2-40B4-BE49-F238E27FC236}">
                  <a16:creationId xmlns:a16="http://schemas.microsoft.com/office/drawing/2014/main" id="{7384BD40-60F5-4ED3-BA71-ACAF3C6A6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ava logo png">
              <a:extLst>
                <a:ext uri="{FF2B5EF4-FFF2-40B4-BE49-F238E27FC236}">
                  <a16:creationId xmlns:a16="http://schemas.microsoft.com/office/drawing/2014/main" id="{DD1D16A6-427E-4929-8DCA-AD921D8A01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o code logo png">
              <a:extLst>
                <a:ext uri="{FF2B5EF4-FFF2-40B4-BE49-F238E27FC236}">
                  <a16:creationId xmlns:a16="http://schemas.microsoft.com/office/drawing/2014/main" id="{E651ED4F-D1EB-4626-884E-F53CB40E4A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hp logo png">
              <a:extLst>
                <a:ext uri="{FF2B5EF4-FFF2-40B4-BE49-F238E27FC236}">
                  <a16:creationId xmlns:a16="http://schemas.microsoft.com/office/drawing/2014/main" id="{84509149-B83B-4601-969E-01AA83EA55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DB77377-7357-456E-887A-9BD5583FC8E2}"/>
              </a:ext>
            </a:extLst>
          </p:cNvPr>
          <p:cNvGrpSpPr/>
          <p:nvPr/>
        </p:nvGrpSpPr>
        <p:grpSpPr>
          <a:xfrm>
            <a:off x="1243435" y="3628974"/>
            <a:ext cx="344951" cy="298832"/>
            <a:chOff x="911674" y="3283088"/>
            <a:chExt cx="375812" cy="306271"/>
          </a:xfrm>
        </p:grpSpPr>
        <p:grpSp>
          <p:nvGrpSpPr>
            <p:cNvPr id="62" name="monitor 1" descr="monitor, desktop">
              <a:extLst>
                <a:ext uri="{FF2B5EF4-FFF2-40B4-BE49-F238E27FC236}">
                  <a16:creationId xmlns:a16="http://schemas.microsoft.com/office/drawing/2014/main" id="{AC786E9B-BC42-4034-99A4-867A167DD725}"/>
                </a:ext>
              </a:extLst>
            </p:cNvPr>
            <p:cNvGrpSpPr/>
            <p:nvPr/>
          </p:nvGrpSpPr>
          <p:grpSpPr>
            <a:xfrm>
              <a:off x="911674" y="3283088"/>
              <a:ext cx="375812" cy="306271"/>
              <a:chOff x="4233864" y="1827214"/>
              <a:chExt cx="403225" cy="328613"/>
            </a:xfrm>
          </p:grpSpPr>
          <p:sp>
            <p:nvSpPr>
              <p:cNvPr id="63" name="Freeform 53">
                <a:extLst>
                  <a:ext uri="{FF2B5EF4-FFF2-40B4-BE49-F238E27FC236}">
                    <a16:creationId xmlns:a16="http://schemas.microsoft.com/office/drawing/2014/main" id="{8EC58E04-9B14-4A30-A203-70A4E481A50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DB25CDBB-A59B-4C8A-B6AC-19D9774C475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3">
                <a:extLst>
                  <a:ext uri="{FF2B5EF4-FFF2-40B4-BE49-F238E27FC236}">
                    <a16:creationId xmlns:a16="http://schemas.microsoft.com/office/drawing/2014/main" id="{E2F74541-378C-4FBE-83CB-3B5DF527045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91FF353-A587-4511-8760-C25EE7802247}"/>
                </a:ext>
              </a:extLst>
            </p:cNvPr>
            <p:cNvGrpSpPr/>
            <p:nvPr/>
          </p:nvGrpSpPr>
          <p:grpSpPr>
            <a:xfrm>
              <a:off x="1040456" y="3311396"/>
              <a:ext cx="118248" cy="127820"/>
              <a:chOff x="1031896" y="3342896"/>
              <a:chExt cx="135369" cy="146327"/>
            </a:xfrm>
            <a:solidFill>
              <a:schemeClr val="accent1"/>
            </a:solidFill>
          </p:grpSpPr>
          <p:sp>
            <p:nvSpPr>
              <p:cNvPr id="55" name="Freeform: Shape 54">
                <a:extLst>
                  <a:ext uri="{FF2B5EF4-FFF2-40B4-BE49-F238E27FC236}">
                    <a16:creationId xmlns:a16="http://schemas.microsoft.com/office/drawing/2014/main" id="{A8C15F55-048D-4A2A-BDF9-A6EBE9C044F3}"/>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A4031CA-0544-4B11-8C80-F6C0899663B1}"/>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EDA2EB0-C770-4AE9-9858-A4107CC1C946}"/>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7" name="server 2" descr="server">
            <a:extLst>
              <a:ext uri="{FF2B5EF4-FFF2-40B4-BE49-F238E27FC236}">
                <a16:creationId xmlns:a16="http://schemas.microsoft.com/office/drawing/2014/main" id="{E61C2F18-DC45-452A-8083-EE910C976A83}"/>
              </a:ext>
            </a:extLst>
          </p:cNvPr>
          <p:cNvGrpSpPr>
            <a:grpSpLocks noChangeAspect="1"/>
          </p:cNvGrpSpPr>
          <p:nvPr/>
        </p:nvGrpSpPr>
        <p:grpSpPr bwMode="auto">
          <a:xfrm>
            <a:off x="2723890" y="3628590"/>
            <a:ext cx="316531" cy="299599"/>
            <a:chOff x="1608" y="1359"/>
            <a:chExt cx="292" cy="260"/>
          </a:xfrm>
        </p:grpSpPr>
        <p:sp>
          <p:nvSpPr>
            <p:cNvPr id="68" name="AutoShape 11">
              <a:extLst>
                <a:ext uri="{FF2B5EF4-FFF2-40B4-BE49-F238E27FC236}">
                  <a16:creationId xmlns:a16="http://schemas.microsoft.com/office/drawing/2014/main" id="{F4E9E677-A534-4AC7-833C-CD7C4CFA5537}"/>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FBD04DA7-5786-4E6F-86B5-6EBC862DCE6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
              <a:extLst>
                <a:ext uri="{FF2B5EF4-FFF2-40B4-BE49-F238E27FC236}">
                  <a16:creationId xmlns:a16="http://schemas.microsoft.com/office/drawing/2014/main" id="{75CD691D-B851-4D27-8374-49984A5180D5}"/>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5">
              <a:extLst>
                <a:ext uri="{FF2B5EF4-FFF2-40B4-BE49-F238E27FC236}">
                  <a16:creationId xmlns:a16="http://schemas.microsoft.com/office/drawing/2014/main" id="{C65AA8FD-DA0F-4F2D-9B20-82344D4A9355}"/>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
              <a:extLst>
                <a:ext uri="{FF2B5EF4-FFF2-40B4-BE49-F238E27FC236}">
                  <a16:creationId xmlns:a16="http://schemas.microsoft.com/office/drawing/2014/main" id="{48E92782-95C5-418C-8FA1-70514416FA06}"/>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
              <a:extLst>
                <a:ext uri="{FF2B5EF4-FFF2-40B4-BE49-F238E27FC236}">
                  <a16:creationId xmlns:a16="http://schemas.microsoft.com/office/drawing/2014/main" id="{D13D8F12-A040-4EE7-89E7-44C030DA865D}"/>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8">
              <a:extLst>
                <a:ext uri="{FF2B5EF4-FFF2-40B4-BE49-F238E27FC236}">
                  <a16:creationId xmlns:a16="http://schemas.microsoft.com/office/drawing/2014/main" id="{EC16AC13-E643-4B48-8BBF-E52D7FA20BED}"/>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9">
              <a:extLst>
                <a:ext uri="{FF2B5EF4-FFF2-40B4-BE49-F238E27FC236}">
                  <a16:creationId xmlns:a16="http://schemas.microsoft.com/office/drawing/2014/main" id="{EF69554E-DC73-43D2-B1CD-58C19CDB0C9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20">
              <a:extLst>
                <a:ext uri="{FF2B5EF4-FFF2-40B4-BE49-F238E27FC236}">
                  <a16:creationId xmlns:a16="http://schemas.microsoft.com/office/drawing/2014/main" id="{5B13EEAB-0E47-4D6C-9C84-E0E83BFCB7B0}"/>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21">
              <a:extLst>
                <a:ext uri="{FF2B5EF4-FFF2-40B4-BE49-F238E27FC236}">
                  <a16:creationId xmlns:a16="http://schemas.microsoft.com/office/drawing/2014/main" id="{A80B0B36-795E-412A-892C-DA1E74D72BAE}"/>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22">
              <a:extLst>
                <a:ext uri="{FF2B5EF4-FFF2-40B4-BE49-F238E27FC236}">
                  <a16:creationId xmlns:a16="http://schemas.microsoft.com/office/drawing/2014/main" id="{BB63CF7A-78B9-497C-B508-1E6129C979C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23">
              <a:extLst>
                <a:ext uri="{FF2B5EF4-FFF2-40B4-BE49-F238E27FC236}">
                  <a16:creationId xmlns:a16="http://schemas.microsoft.com/office/drawing/2014/main" id="{21348ACD-2B44-4BBC-B5F3-531C13915D1C}"/>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4">
              <a:extLst>
                <a:ext uri="{FF2B5EF4-FFF2-40B4-BE49-F238E27FC236}">
                  <a16:creationId xmlns:a16="http://schemas.microsoft.com/office/drawing/2014/main" id="{4AAFB7FD-F1EA-4F41-8D1C-650C3471B0F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storage3" descr="storage">
            <a:extLst>
              <a:ext uri="{FF2B5EF4-FFF2-40B4-BE49-F238E27FC236}">
                <a16:creationId xmlns:a16="http://schemas.microsoft.com/office/drawing/2014/main" id="{C6BF4FA2-5BC2-4D1F-9C52-22FC6CF14D17}"/>
              </a:ext>
            </a:extLst>
          </p:cNvPr>
          <p:cNvGrpSpPr/>
          <p:nvPr/>
        </p:nvGrpSpPr>
        <p:grpSpPr>
          <a:xfrm>
            <a:off x="1308176" y="4279221"/>
            <a:ext cx="215470" cy="304261"/>
            <a:chOff x="19547751" y="2337953"/>
            <a:chExt cx="652743" cy="867099"/>
          </a:xfrm>
        </p:grpSpPr>
        <p:sp>
          <p:nvSpPr>
            <p:cNvPr id="82" name="Freeform: Shape 81">
              <a:extLst>
                <a:ext uri="{FF2B5EF4-FFF2-40B4-BE49-F238E27FC236}">
                  <a16:creationId xmlns:a16="http://schemas.microsoft.com/office/drawing/2014/main" id="{7A015CAD-A04E-41F6-B3F4-90A047B9101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6F58D62-6053-41B8-A662-86B911F424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19D57CD-C520-4252-8D0B-04EC836315E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download" descr="download">
            <a:extLst>
              <a:ext uri="{FF2B5EF4-FFF2-40B4-BE49-F238E27FC236}">
                <a16:creationId xmlns:a16="http://schemas.microsoft.com/office/drawing/2014/main" id="{051B04CF-F1EC-47F0-82C7-5F787E0DD7DE}"/>
              </a:ext>
            </a:extLst>
          </p:cNvPr>
          <p:cNvGrpSpPr/>
          <p:nvPr/>
        </p:nvGrpSpPr>
        <p:grpSpPr>
          <a:xfrm>
            <a:off x="2725693" y="4192195"/>
            <a:ext cx="312923" cy="478314"/>
            <a:chOff x="5313116" y="2458002"/>
            <a:chExt cx="499452" cy="718186"/>
          </a:xfrm>
        </p:grpSpPr>
        <p:grpSp>
          <p:nvGrpSpPr>
            <p:cNvPr id="138" name="Group 137">
              <a:extLst>
                <a:ext uri="{FF2B5EF4-FFF2-40B4-BE49-F238E27FC236}">
                  <a16:creationId xmlns:a16="http://schemas.microsoft.com/office/drawing/2014/main" id="{C8D13CB2-5DD6-49C0-833D-8B6643E3AAB8}"/>
                </a:ext>
              </a:extLst>
            </p:cNvPr>
            <p:cNvGrpSpPr/>
            <p:nvPr/>
          </p:nvGrpSpPr>
          <p:grpSpPr>
            <a:xfrm>
              <a:off x="5313116" y="2793058"/>
              <a:ext cx="499452" cy="383130"/>
              <a:chOff x="-521811" y="6917198"/>
              <a:chExt cx="676958" cy="519294"/>
            </a:xfrm>
          </p:grpSpPr>
          <p:grpSp>
            <p:nvGrpSpPr>
              <p:cNvPr id="142" name="Group 141">
                <a:extLst>
                  <a:ext uri="{FF2B5EF4-FFF2-40B4-BE49-F238E27FC236}">
                    <a16:creationId xmlns:a16="http://schemas.microsoft.com/office/drawing/2014/main" id="{97921304-3834-47DC-A584-880E1B8F4F49}"/>
                  </a:ext>
                </a:extLst>
              </p:cNvPr>
              <p:cNvGrpSpPr/>
              <p:nvPr/>
            </p:nvGrpSpPr>
            <p:grpSpPr>
              <a:xfrm>
                <a:off x="-521811" y="6917198"/>
                <a:ext cx="579992" cy="423562"/>
                <a:chOff x="5884864" y="1174751"/>
                <a:chExt cx="382588" cy="279400"/>
              </a:xfrm>
            </p:grpSpPr>
            <p:sp>
              <p:nvSpPr>
                <p:cNvPr id="149" name="Freeform 51">
                  <a:extLst>
                    <a:ext uri="{FF2B5EF4-FFF2-40B4-BE49-F238E27FC236}">
                      <a16:creationId xmlns:a16="http://schemas.microsoft.com/office/drawing/2014/main" id="{E6E0FEE3-A08C-42DF-A119-4A5CE27004C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52">
                  <a:extLst>
                    <a:ext uri="{FF2B5EF4-FFF2-40B4-BE49-F238E27FC236}">
                      <a16:creationId xmlns:a16="http://schemas.microsoft.com/office/drawing/2014/main" id="{ABA2A5FA-2B84-4B13-AA16-084FD044E83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74">
                  <a:extLst>
                    <a:ext uri="{FF2B5EF4-FFF2-40B4-BE49-F238E27FC236}">
                      <a16:creationId xmlns:a16="http://schemas.microsoft.com/office/drawing/2014/main" id="{EF61A7F8-59B7-497C-8AD2-9C828FEFF9D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F2291A97-2E25-4E4D-99EB-E00463B303E6}"/>
                  </a:ext>
                </a:extLst>
              </p:cNvPr>
              <p:cNvGrpSpPr/>
              <p:nvPr/>
            </p:nvGrpSpPr>
            <p:grpSpPr>
              <a:xfrm>
                <a:off x="-225680" y="7155179"/>
                <a:ext cx="380827" cy="281313"/>
                <a:chOff x="5056189" y="1363664"/>
                <a:chExt cx="315913" cy="233363"/>
              </a:xfrm>
            </p:grpSpPr>
            <p:sp>
              <p:nvSpPr>
                <p:cNvPr id="144" name="Freeform 44">
                  <a:extLst>
                    <a:ext uri="{FF2B5EF4-FFF2-40B4-BE49-F238E27FC236}">
                      <a16:creationId xmlns:a16="http://schemas.microsoft.com/office/drawing/2014/main" id="{34DE724F-5026-48B7-96D5-D97EB7CD2163}"/>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93F97339-FADD-4DA9-B322-6391B3978549}"/>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4FEF91E0-CD69-44FB-BD70-EF8D9EE8C22A}"/>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94DCA8F0-095C-4857-ACE7-172CAEDDA4A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2">
                  <a:extLst>
                    <a:ext uri="{FF2B5EF4-FFF2-40B4-BE49-F238E27FC236}">
                      <a16:creationId xmlns:a16="http://schemas.microsoft.com/office/drawing/2014/main" id="{D1273859-1EA4-433C-A949-5BF2AE34711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0A428B9F-41BF-4B2A-948D-DBD0D2D2BDF2}"/>
                </a:ext>
              </a:extLst>
            </p:cNvPr>
            <p:cNvGrpSpPr/>
            <p:nvPr/>
          </p:nvGrpSpPr>
          <p:grpSpPr>
            <a:xfrm>
              <a:off x="5386223" y="2458002"/>
              <a:ext cx="420218" cy="243940"/>
              <a:chOff x="5332883" y="2396558"/>
              <a:chExt cx="526897" cy="305868"/>
            </a:xfrm>
          </p:grpSpPr>
          <p:sp>
            <p:nvSpPr>
              <p:cNvPr id="140" name="Freeform: Shape 139">
                <a:extLst>
                  <a:ext uri="{FF2B5EF4-FFF2-40B4-BE49-F238E27FC236}">
                    <a16:creationId xmlns:a16="http://schemas.microsoft.com/office/drawing/2014/main" id="{3B4C69CC-9CF0-4C36-82CD-407997A9E340}"/>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000000"/>
                  </a:solidFill>
                  <a:effectLst/>
                  <a:uLnTx/>
                  <a:uFillTx/>
                  <a:latin typeface="Segoe UI"/>
                  <a:ea typeface="+mn-ea"/>
                  <a:cs typeface="+mn-cs"/>
                </a:endParaRPr>
              </a:p>
            </p:txBody>
          </p:sp>
          <p:sp>
            <p:nvSpPr>
              <p:cNvPr id="141" name="Freeform 1085">
                <a:extLst>
                  <a:ext uri="{FF2B5EF4-FFF2-40B4-BE49-F238E27FC236}">
                    <a16:creationId xmlns:a16="http://schemas.microsoft.com/office/drawing/2014/main" id="{7275195F-A9D0-48B1-8EFC-8D51B575CCA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26" name="Picture 2">
            <a:extLst>
              <a:ext uri="{FF2B5EF4-FFF2-40B4-BE49-F238E27FC236}">
                <a16:creationId xmlns:a16="http://schemas.microsoft.com/office/drawing/2014/main" id="{186E5363-CBC2-4C16-AE8D-FBC9EE5396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8868278" y="4840527"/>
            <a:ext cx="1712468" cy="437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1EE2C2-2522-45B0-B48E-9E3E32470B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9377802" y="4163763"/>
            <a:ext cx="693420" cy="41489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DCEDCE56-5723-44C3-B6BF-5B14E177A6EA}"/>
              </a:ext>
            </a:extLst>
          </p:cNvPr>
          <p:cNvSpPr>
            <a:spLocks noGrp="1"/>
          </p:cNvSpPr>
          <p:nvPr>
            <p:ph type="title"/>
          </p:nvPr>
        </p:nvSpPr>
        <p:spPr>
          <a:xfrm>
            <a:off x="588263" y="457200"/>
            <a:ext cx="11018520" cy="839038"/>
          </a:xfrm>
        </p:spPr>
        <p:txBody>
          <a:bodyPr>
            <a:normAutofit/>
          </a:bodyPr>
          <a:lstStyle/>
          <a:p>
            <a:pPr algn="ctr"/>
            <a:r>
              <a:rPr lang="en-US" sz="4800" b="0" dirty="0"/>
              <a:t>IT environments are evolving</a:t>
            </a:r>
            <a:endParaRPr lang="en-US" sz="4800" dirty="0"/>
          </a:p>
        </p:txBody>
      </p:sp>
      <p:grpSp>
        <p:nvGrpSpPr>
          <p:cNvPr id="152" name="Group 151">
            <a:extLst>
              <a:ext uri="{FF2B5EF4-FFF2-40B4-BE49-F238E27FC236}">
                <a16:creationId xmlns:a16="http://schemas.microsoft.com/office/drawing/2014/main" id="{EF78DE92-17DB-4392-856E-F2591021C5E5}"/>
              </a:ext>
            </a:extLst>
          </p:cNvPr>
          <p:cNvGrpSpPr/>
          <p:nvPr/>
        </p:nvGrpSpPr>
        <p:grpSpPr>
          <a:xfrm>
            <a:off x="0" y="6494753"/>
            <a:ext cx="12192000" cy="472960"/>
            <a:chOff x="0" y="6494753"/>
            <a:chExt cx="12192000" cy="472960"/>
          </a:xfrm>
        </p:grpSpPr>
        <p:sp>
          <p:nvSpPr>
            <p:cNvPr id="153" name="Rectangle 152">
              <a:extLst>
                <a:ext uri="{FF2B5EF4-FFF2-40B4-BE49-F238E27FC236}">
                  <a16:creationId xmlns:a16="http://schemas.microsoft.com/office/drawing/2014/main" id="{E6CA3986-193D-4EF8-8213-337FF840F03F}"/>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562DFFD-D139-43A6-9C08-604B9F083079}"/>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30279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19477" y="2329467"/>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4913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a:xfrm>
            <a:off x="2187575" y="1696519"/>
            <a:ext cx="9419208" cy="861774"/>
          </a:xfrm>
        </p:spPr>
        <p:txBody>
          <a:bodyPr/>
          <a:lstStyle/>
          <a:p>
            <a:r>
              <a:rPr lang="en-GB" dirty="0"/>
              <a:t>Ensure their website can scale with the traffic being generated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a:xfrm>
            <a:off x="588263" y="457200"/>
            <a:ext cx="11018520" cy="553998"/>
          </a:xfrm>
        </p:spPr>
        <p:txBody>
          <a:bodyPr/>
          <a:lstStyle/>
          <a:p>
            <a:r>
              <a:rPr lang="en-US" dirty="0"/>
              <a:t>Tailwind Traders challenges</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a:xfrm>
            <a:off x="2173694" y="2748914"/>
            <a:ext cx="9419208" cy="861774"/>
          </a:xfrm>
        </p:spPr>
        <p:txBody>
          <a:bodyPr/>
          <a:lstStyle/>
          <a:p>
            <a:r>
              <a:rPr lang="en-US" dirty="0"/>
              <a:t>Ensure that software updates to servers are deployed in a timely manner across clouds and on-prem</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a:xfrm>
            <a:off x="2173694" y="3801309"/>
            <a:ext cx="9419208" cy="861774"/>
          </a:xfrm>
        </p:spPr>
        <p:txBody>
          <a:bodyPr/>
          <a:lstStyle/>
          <a:p>
            <a:r>
              <a:rPr lang="en-US" dirty="0"/>
              <a:t>Ensure that their file servers are replicated, have enough capacity and are protected</a:t>
            </a:r>
          </a:p>
        </p:txBody>
      </p:sp>
      <p:grpSp>
        <p:nvGrpSpPr>
          <p:cNvPr id="27" name="Group 26">
            <a:extLst>
              <a:ext uri="{FF2B5EF4-FFF2-40B4-BE49-F238E27FC236}">
                <a16:creationId xmlns:a16="http://schemas.microsoft.com/office/drawing/2014/main" id="{DFA072AF-C70D-475D-BA8F-D3B951D6E21F}"/>
              </a:ext>
            </a:extLst>
          </p:cNvPr>
          <p:cNvGrpSpPr/>
          <p:nvPr/>
        </p:nvGrpSpPr>
        <p:grpSpPr>
          <a:xfrm>
            <a:off x="638188" y="3930341"/>
            <a:ext cx="1044067" cy="603710"/>
            <a:chOff x="518721" y="1733835"/>
            <a:chExt cx="1248410" cy="795358"/>
          </a:xfrm>
        </p:grpSpPr>
        <p:sp>
          <p:nvSpPr>
            <p:cNvPr id="28" name="network_3" title="Icon of a server connected to a network">
              <a:extLst>
                <a:ext uri="{FF2B5EF4-FFF2-40B4-BE49-F238E27FC236}">
                  <a16:creationId xmlns:a16="http://schemas.microsoft.com/office/drawing/2014/main" id="{3E68937F-5AAC-486F-98B9-4BC5D7B10E63}"/>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cloud" title="Icon of a cloud">
              <a:extLst>
                <a:ext uri="{FF2B5EF4-FFF2-40B4-BE49-F238E27FC236}">
                  <a16:creationId xmlns:a16="http://schemas.microsoft.com/office/drawing/2014/main" id="{4D01E3A2-3EF8-4531-BF83-CB1409B40CF7}"/>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7E88CA9-90B5-4563-980F-9EC857EEA6F7}"/>
              </a:ext>
            </a:extLst>
          </p:cNvPr>
          <p:cNvGrpSpPr/>
          <p:nvPr/>
        </p:nvGrpSpPr>
        <p:grpSpPr>
          <a:xfrm>
            <a:off x="636504" y="2800948"/>
            <a:ext cx="1044067" cy="603710"/>
            <a:chOff x="518721" y="1733835"/>
            <a:chExt cx="1248410" cy="795358"/>
          </a:xfrm>
        </p:grpSpPr>
        <p:sp>
          <p:nvSpPr>
            <p:cNvPr id="34" name="network_3" title="Icon of a server connected to a network">
              <a:extLst>
                <a:ext uri="{FF2B5EF4-FFF2-40B4-BE49-F238E27FC236}">
                  <a16:creationId xmlns:a16="http://schemas.microsoft.com/office/drawing/2014/main" id="{C993351D-3ABC-416E-9C1F-3BF627BF9E71}"/>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loud" title="Icon of a cloud">
              <a:extLst>
                <a:ext uri="{FF2B5EF4-FFF2-40B4-BE49-F238E27FC236}">
                  <a16:creationId xmlns:a16="http://schemas.microsoft.com/office/drawing/2014/main" id="{D0CBDF6D-C5D7-45D2-BE54-775A59C42B31}"/>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EF08456-4A42-4D3E-B86F-332A96CF043D}"/>
              </a:ext>
            </a:extLst>
          </p:cNvPr>
          <p:cNvGrpSpPr/>
          <p:nvPr/>
        </p:nvGrpSpPr>
        <p:grpSpPr>
          <a:xfrm>
            <a:off x="636505" y="1799860"/>
            <a:ext cx="1044067" cy="603710"/>
            <a:chOff x="518721" y="1733835"/>
            <a:chExt cx="1248410" cy="795358"/>
          </a:xfrm>
        </p:grpSpPr>
        <p:sp>
          <p:nvSpPr>
            <p:cNvPr id="37" name="network_3" title="Icon of a server connected to a network">
              <a:extLst>
                <a:ext uri="{FF2B5EF4-FFF2-40B4-BE49-F238E27FC236}">
                  <a16:creationId xmlns:a16="http://schemas.microsoft.com/office/drawing/2014/main" id="{526477F3-4611-4B4F-8CE1-C45B936B25A3}"/>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cloud" title="Icon of a cloud">
              <a:extLst>
                <a:ext uri="{FF2B5EF4-FFF2-40B4-BE49-F238E27FC236}">
                  <a16:creationId xmlns:a16="http://schemas.microsoft.com/office/drawing/2014/main" id="{F17FA07C-1F3E-4241-A822-C1DFD09477F3}"/>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ext Placeholder 1">
            <a:extLst>
              <a:ext uri="{FF2B5EF4-FFF2-40B4-BE49-F238E27FC236}">
                <a16:creationId xmlns:a16="http://schemas.microsoft.com/office/drawing/2014/main" id="{5F518F25-94E6-4B21-BE6B-1D6E498C7211}"/>
              </a:ext>
            </a:extLst>
          </p:cNvPr>
          <p:cNvSpPr>
            <a:spLocks noGrp="1"/>
          </p:cNvSpPr>
          <p:nvPr>
            <p:ph type="body" sz="quarter" idx="24"/>
          </p:nvPr>
        </p:nvSpPr>
        <p:spPr>
          <a:xfrm>
            <a:off x="2173694" y="4853704"/>
            <a:ext cx="9419208" cy="861774"/>
          </a:xfrm>
        </p:spPr>
        <p:txBody>
          <a:bodyPr/>
          <a:lstStyle/>
          <a:p>
            <a:r>
              <a:rPr lang="en-US" dirty="0"/>
              <a:t>Ensure that all their servers are organized and governed across environments</a:t>
            </a:r>
          </a:p>
        </p:txBody>
      </p:sp>
      <p:grpSp>
        <p:nvGrpSpPr>
          <p:cNvPr id="16" name="Group 15">
            <a:extLst>
              <a:ext uri="{FF2B5EF4-FFF2-40B4-BE49-F238E27FC236}">
                <a16:creationId xmlns:a16="http://schemas.microsoft.com/office/drawing/2014/main" id="{24CBDCB6-A6D5-43D3-B82D-17BDBC73F6EB}"/>
              </a:ext>
            </a:extLst>
          </p:cNvPr>
          <p:cNvGrpSpPr/>
          <p:nvPr/>
        </p:nvGrpSpPr>
        <p:grpSpPr>
          <a:xfrm>
            <a:off x="695221" y="4982736"/>
            <a:ext cx="1044067" cy="603710"/>
            <a:chOff x="518721" y="1733835"/>
            <a:chExt cx="1248410" cy="795358"/>
          </a:xfrm>
        </p:grpSpPr>
        <p:sp>
          <p:nvSpPr>
            <p:cNvPr id="17" name="network_3" title="Icon of a server connected to a network">
              <a:extLst>
                <a:ext uri="{FF2B5EF4-FFF2-40B4-BE49-F238E27FC236}">
                  <a16:creationId xmlns:a16="http://schemas.microsoft.com/office/drawing/2014/main" id="{3627D2E3-A418-48BE-A996-FDC71DF9676D}"/>
                </a:ext>
              </a:extLst>
            </p:cNvPr>
            <p:cNvSpPr>
              <a:spLocks noChangeAspect="1" noEditPoints="1"/>
            </p:cNvSpPr>
            <p:nvPr/>
          </p:nvSpPr>
          <p:spPr bwMode="auto">
            <a:xfrm>
              <a:off x="853073" y="1815544"/>
              <a:ext cx="605816" cy="62867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loud" title="Icon of a cloud">
              <a:extLst>
                <a:ext uri="{FF2B5EF4-FFF2-40B4-BE49-F238E27FC236}">
                  <a16:creationId xmlns:a16="http://schemas.microsoft.com/office/drawing/2014/main" id="{BEB9DF2C-A402-4628-ABA3-C6A3D79FBCDB}"/>
                </a:ext>
              </a:extLst>
            </p:cNvPr>
            <p:cNvSpPr>
              <a:spLocks noChangeAspect="1"/>
            </p:cNvSpPr>
            <p:nvPr/>
          </p:nvSpPr>
          <p:spPr bwMode="auto">
            <a:xfrm>
              <a:off x="518721" y="1733835"/>
              <a:ext cx="1248410" cy="7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C74EF3A-85CA-472C-A464-D71EC52A44B2}"/>
              </a:ext>
            </a:extLst>
          </p:cNvPr>
          <p:cNvGrpSpPr/>
          <p:nvPr/>
        </p:nvGrpSpPr>
        <p:grpSpPr>
          <a:xfrm>
            <a:off x="0" y="6494753"/>
            <a:ext cx="12192000" cy="472960"/>
            <a:chOff x="0" y="6494753"/>
            <a:chExt cx="12192000" cy="472960"/>
          </a:xfrm>
        </p:grpSpPr>
        <p:sp>
          <p:nvSpPr>
            <p:cNvPr id="20" name="Rectangle 19">
              <a:extLst>
                <a:ext uri="{FF2B5EF4-FFF2-40B4-BE49-F238E27FC236}">
                  <a16:creationId xmlns:a16="http://schemas.microsoft.com/office/drawing/2014/main" id="{8465CA6E-3AC2-4970-8E8A-246CAA115167}"/>
                </a:ext>
              </a:extLst>
            </p:cNvPr>
            <p:cNvSpPr/>
            <p:nvPr/>
          </p:nvSpPr>
          <p:spPr>
            <a:xfrm>
              <a:off x="0" y="6494753"/>
              <a:ext cx="12192000" cy="361507"/>
            </a:xfrm>
            <a:prstGeom prst="rect">
              <a:avLst/>
            </a:prstGeom>
            <a:solidFill>
              <a:srgbClr val="00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348AD7CF-6ECA-4855-8C35-536F59576DC1}"/>
                </a:ext>
              </a:extLst>
            </p:cNvPr>
            <p:cNvSpPr txBox="1"/>
            <p:nvPr/>
          </p:nvSpPr>
          <p:spPr>
            <a:xfrm>
              <a:off x="9520101" y="6536826"/>
              <a:ext cx="239764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20" normalizeH="0" baseline="0" noProof="0" dirty="0">
                  <a:ln>
                    <a:noFill/>
                  </a:ln>
                  <a:solidFill>
                    <a:srgbClr val="FFFFFF"/>
                  </a:solidFill>
                  <a:effectLst/>
                  <a:uLnTx/>
                  <a:uFillTx/>
                  <a:latin typeface="Segoe UI Semibold" charset="0"/>
                  <a:ea typeface="+mn-ea"/>
                  <a:cs typeface="+mn-cs"/>
                </a:rPr>
                <a:t>Microsoft Azure    </a:t>
              </a:r>
              <a:r>
                <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@Techielass</a:t>
              </a:r>
              <a:endParaRPr kumimoji="0" lang="en-US" sz="1100" b="0" i="0" u="none" strike="noStrike" kern="0" cap="none" spc="-20" normalizeH="0" baseline="0" noProof="0" dirty="0">
                <a:ln>
                  <a:noFill/>
                </a:ln>
                <a:solidFill>
                  <a:srgbClr val="FFFFFF"/>
                </a:solidFill>
                <a:effectLst/>
                <a:uLnTx/>
                <a:uFillTx/>
                <a:latin typeface="Segoe UI Semilight" panose="020B0402040204020203" pitchFamily="34" charset="0"/>
                <a:ea typeface="Segoe UI Semilight"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0645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https://us-api.asm.skype.com/v1/objects/0-cus-d9-12e3b70766cb5809f1d314c14e3ded12/views/imgpsh_mobile_save">
            <a:extLst>
              <a:ext uri="{FF2B5EF4-FFF2-40B4-BE49-F238E27FC236}">
                <a16:creationId xmlns:a16="http://schemas.microsoft.com/office/drawing/2014/main" id="{82E65FEE-61AC-424B-8C61-30905D8ED9DA}"/>
              </a:ext>
            </a:extLst>
          </p:cNvPr>
          <p:cNvSpPr>
            <a:spLocks noChangeAspect="1" noChangeArrowheads="1"/>
          </p:cNvSpPr>
          <p:nvPr/>
        </p:nvSpPr>
        <p:spPr bwMode="auto">
          <a:xfrm>
            <a:off x="1457325" y="933450"/>
            <a:ext cx="9277350" cy="4991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close up of a sign&#10;&#10;Description automatically generated">
            <a:extLst>
              <a:ext uri="{FF2B5EF4-FFF2-40B4-BE49-F238E27FC236}">
                <a16:creationId xmlns:a16="http://schemas.microsoft.com/office/drawing/2014/main" id="{42C423FD-8D77-4FA6-B26A-67450A735D08}"/>
              </a:ext>
            </a:extLst>
          </p:cNvPr>
          <p:cNvPicPr>
            <a:picLocks noChangeAspect="1"/>
          </p:cNvPicPr>
          <p:nvPr/>
        </p:nvPicPr>
        <p:blipFill>
          <a:blip r:embed="rId3"/>
          <a:stretch>
            <a:fillRect/>
          </a:stretch>
        </p:blipFill>
        <p:spPr>
          <a:xfrm>
            <a:off x="867102" y="204650"/>
            <a:ext cx="10105697" cy="1835120"/>
          </a:xfrm>
          <a:prstGeom prst="rect">
            <a:avLst/>
          </a:prstGeom>
        </p:spPr>
      </p:pic>
      <p:sp>
        <p:nvSpPr>
          <p:cNvPr id="2" name="Rectangle 1">
            <a:extLst>
              <a:ext uri="{FF2B5EF4-FFF2-40B4-BE49-F238E27FC236}">
                <a16:creationId xmlns:a16="http://schemas.microsoft.com/office/drawing/2014/main" id="{4109E3E7-A529-436B-A746-6774869372A9}"/>
              </a:ext>
            </a:extLst>
          </p:cNvPr>
          <p:cNvSpPr/>
          <p:nvPr/>
        </p:nvSpPr>
        <p:spPr>
          <a:xfrm>
            <a:off x="2397457" y="3282834"/>
            <a:ext cx="6451268" cy="363946"/>
          </a:xfrm>
          <a:prstGeom prst="rect">
            <a:avLst/>
          </a:prstGeom>
        </p:spPr>
        <p:txBody>
          <a:bodyPr wrap="square">
            <a:spAutoFit/>
          </a:bodyPr>
          <a:lstStyle/>
          <a:p>
            <a:pPr lvl="0"/>
            <a:endParaRPr lang="en-US"/>
          </a:p>
        </p:txBody>
      </p:sp>
      <p:pic>
        <p:nvPicPr>
          <p:cNvPr id="8" name="Picture 7" descr="A Tailwind Traders sign in front of a building that represents the Tailwind Traders website">
            <a:extLst>
              <a:ext uri="{FF2B5EF4-FFF2-40B4-BE49-F238E27FC236}">
                <a16:creationId xmlns:a16="http://schemas.microsoft.com/office/drawing/2014/main" id="{E352D019-5935-4D64-AB5B-3596166DDE51}"/>
              </a:ext>
            </a:extLst>
          </p:cNvPr>
          <p:cNvPicPr>
            <a:picLocks noChangeAspect="1"/>
          </p:cNvPicPr>
          <p:nvPr/>
        </p:nvPicPr>
        <p:blipFill>
          <a:blip r:embed="rId4"/>
          <a:stretch>
            <a:fillRect/>
          </a:stretch>
        </p:blipFill>
        <p:spPr>
          <a:xfrm>
            <a:off x="2397457" y="2427889"/>
            <a:ext cx="7585211" cy="3679442"/>
          </a:xfrm>
          <a:prstGeom prst="rect">
            <a:avLst/>
          </a:prstGeom>
        </p:spPr>
      </p:pic>
      <p:sp>
        <p:nvSpPr>
          <p:cNvPr id="3" name="Rectangle 2">
            <a:extLst>
              <a:ext uri="{FF2B5EF4-FFF2-40B4-BE49-F238E27FC236}">
                <a16:creationId xmlns:a16="http://schemas.microsoft.com/office/drawing/2014/main" id="{99E70A10-6401-4BD6-96DC-E9E7227A8513}"/>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1B8B9BC3-B738-4B90-BC3C-73F33CBE27C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TextBox 5">
            <a:extLst>
              <a:ext uri="{FF2B5EF4-FFF2-40B4-BE49-F238E27FC236}">
                <a16:creationId xmlns:a16="http://schemas.microsoft.com/office/drawing/2014/main" id="{CA36E208-6A91-47FA-9451-64C8AFC6F55C}"/>
              </a:ext>
            </a:extLst>
          </p:cNvPr>
          <p:cNvSpPr txBox="1"/>
          <p:nvPr/>
        </p:nvSpPr>
        <p:spPr>
          <a:xfrm rot="20832837">
            <a:off x="1438602" y="1824038"/>
            <a:ext cx="8792792" cy="2646878"/>
          </a:xfrm>
          <a:prstGeom prst="rect">
            <a:avLst/>
          </a:prstGeom>
          <a:noFill/>
        </p:spPr>
        <p:txBody>
          <a:bodyPr wrap="none" rtlCol="0">
            <a:spAutoFit/>
          </a:bodyPr>
          <a:lstStyle/>
          <a:p>
            <a:r>
              <a:rPr lang="en-GB" sz="16600" b="1" dirty="0">
                <a:ln w="22225">
                  <a:solidFill>
                    <a:schemeClr val="accent2"/>
                  </a:solidFill>
                  <a:prstDash val="solid"/>
                </a:ln>
                <a:solidFill>
                  <a:schemeClr val="accent2">
                    <a:lumMod val="40000"/>
                    <a:lumOff val="60000"/>
                  </a:schemeClr>
                </a:solidFill>
                <a:latin typeface="Bangers" panose="00000500000000000000" pitchFamily="2" charset="0"/>
              </a:rPr>
              <a:t>THE WEBSITE</a:t>
            </a:r>
          </a:p>
        </p:txBody>
      </p:sp>
    </p:spTree>
    <p:extLst>
      <p:ext uri="{BB962C8B-B14F-4D97-AF65-F5344CB8AC3E}">
        <p14:creationId xmlns:p14="http://schemas.microsoft.com/office/powerpoint/2010/main" val="4358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52D042-926F-4927-A81E-4928779225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7990" y="1251136"/>
            <a:ext cx="3875983" cy="3875983"/>
          </a:xfrm>
          <a:prstGeom prst="rect">
            <a:avLst/>
          </a:prstGeom>
        </p:spPr>
      </p:pic>
      <p:pic>
        <p:nvPicPr>
          <p:cNvPr id="5" name="Picture 4" descr="Icon&#10;&#10;Description automatically generated">
            <a:extLst>
              <a:ext uri="{FF2B5EF4-FFF2-40B4-BE49-F238E27FC236}">
                <a16:creationId xmlns:a16="http://schemas.microsoft.com/office/drawing/2014/main" id="{FD46DF58-1626-418F-A33E-5A7CD231AA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56" y="984915"/>
            <a:ext cx="4408426" cy="4408426"/>
          </a:xfrm>
          <a:prstGeom prst="rect">
            <a:avLst/>
          </a:prstGeom>
        </p:spPr>
      </p:pic>
      <p:sp>
        <p:nvSpPr>
          <p:cNvPr id="6" name="TextBox 5">
            <a:extLst>
              <a:ext uri="{FF2B5EF4-FFF2-40B4-BE49-F238E27FC236}">
                <a16:creationId xmlns:a16="http://schemas.microsoft.com/office/drawing/2014/main" id="{986DE20D-F5AA-4D7C-BA26-1F2C1153A99A}"/>
              </a:ext>
            </a:extLst>
          </p:cNvPr>
          <p:cNvSpPr txBox="1"/>
          <p:nvPr/>
        </p:nvSpPr>
        <p:spPr>
          <a:xfrm>
            <a:off x="5418082" y="1560787"/>
            <a:ext cx="2044262" cy="3108543"/>
          </a:xfrm>
          <a:prstGeom prst="rect">
            <a:avLst/>
          </a:prstGeom>
          <a:noFill/>
        </p:spPr>
        <p:txBody>
          <a:bodyPr wrap="square" rtlCol="0">
            <a:spAutoFit/>
          </a:bodyPr>
          <a:lstStyle/>
          <a:p>
            <a:r>
              <a:rPr lang="en-GB" sz="19600" dirty="0"/>
              <a:t>+</a:t>
            </a:r>
          </a:p>
        </p:txBody>
      </p:sp>
      <p:sp>
        <p:nvSpPr>
          <p:cNvPr id="7" name="TextBox 6">
            <a:extLst>
              <a:ext uri="{FF2B5EF4-FFF2-40B4-BE49-F238E27FC236}">
                <a16:creationId xmlns:a16="http://schemas.microsoft.com/office/drawing/2014/main" id="{3BF1D3CC-39C9-4F7E-9474-1EB6F7242985}"/>
              </a:ext>
            </a:extLst>
          </p:cNvPr>
          <p:cNvSpPr txBox="1"/>
          <p:nvPr/>
        </p:nvSpPr>
        <p:spPr>
          <a:xfrm>
            <a:off x="424053" y="245102"/>
            <a:ext cx="6096762" cy="646331"/>
          </a:xfrm>
          <a:prstGeom prst="rect">
            <a:avLst/>
          </a:prstGeom>
          <a:noFill/>
        </p:spPr>
        <p:txBody>
          <a:bodyPr wrap="square">
            <a:spAutoFit/>
          </a:bodyPr>
          <a:lstStyle/>
          <a:p>
            <a:r>
              <a:rPr lang="en-GB" sz="3600" dirty="0">
                <a:latin typeface="Calibri Light (Headings)"/>
              </a:rPr>
              <a:t>Solution</a:t>
            </a:r>
          </a:p>
        </p:txBody>
      </p:sp>
    </p:spTree>
    <p:extLst>
      <p:ext uri="{BB962C8B-B14F-4D97-AF65-F5344CB8AC3E}">
        <p14:creationId xmlns:p14="http://schemas.microsoft.com/office/powerpoint/2010/main" val="280941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19.potx" id="{EE5166D3-739D-4816-B668-9A783A1924CE}" vid="{D2821403-9F13-416E-A774-5C10686FF65F}"/>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9.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1761</Words>
  <Application>Microsoft Office PowerPoint</Application>
  <PresentationFormat>Widescreen</PresentationFormat>
  <Paragraphs>365</Paragraphs>
  <Slides>39</Slides>
  <Notes>32</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39</vt:i4>
      </vt:variant>
    </vt:vector>
  </HeadingPairs>
  <TitlesOfParts>
    <vt:vector size="63" baseType="lpstr">
      <vt:lpstr>Arial</vt:lpstr>
      <vt:lpstr>Bangers</vt:lpstr>
      <vt:lpstr>Calibri</vt:lpstr>
      <vt:lpstr>Calibri Light</vt:lpstr>
      <vt:lpstr>Calibri Light (Headings)</vt:lpstr>
      <vt:lpstr>Consolas</vt:lpstr>
      <vt:lpstr>Gotham Bold</vt:lpstr>
      <vt:lpstr>Gotham Medium</vt:lpstr>
      <vt:lpstr>Myriad Pro</vt:lpstr>
      <vt:lpstr>Segoe UI</vt:lpstr>
      <vt:lpstr>Segoe UI Light</vt:lpstr>
      <vt:lpstr>Segoe UI Semibold</vt:lpstr>
      <vt:lpstr>Segoe UI Semilight</vt:lpstr>
      <vt:lpstr>Times New Roman</vt:lpstr>
      <vt:lpstr>Wingdings</vt:lpstr>
      <vt:lpstr>4_Office Theme</vt:lpstr>
      <vt:lpstr>5_Office Theme</vt:lpstr>
      <vt:lpstr>2_5-50203_Microsoft_Ignite_Template</vt:lpstr>
      <vt:lpstr>Black Template</vt:lpstr>
      <vt:lpstr>White Template</vt:lpstr>
      <vt:lpstr>Theme1</vt:lpstr>
      <vt:lpstr>Azure 1</vt:lpstr>
      <vt:lpstr>1_White Template</vt:lpstr>
      <vt:lpstr>Azure Global</vt:lpstr>
      <vt:lpstr>Hybrid Azure Management</vt:lpstr>
      <vt:lpstr>Who am I?</vt:lpstr>
      <vt:lpstr>PowerPoint Presentation</vt:lpstr>
      <vt:lpstr>Hybrid Cloud </vt:lpstr>
      <vt:lpstr>IT environments are evolving</vt:lpstr>
      <vt:lpstr>PowerPoint Presentation</vt:lpstr>
      <vt:lpstr>Tailwind Traders challenges</vt:lpstr>
      <vt:lpstr>PowerPoint Presentation</vt:lpstr>
      <vt:lpstr>PowerPoint Presentation</vt:lpstr>
      <vt:lpstr>Traffic Manager</vt:lpstr>
      <vt:lpstr>PowerPoint Presentation</vt:lpstr>
      <vt:lpstr>PowerPoint Presentation</vt:lpstr>
      <vt:lpstr>Traffic View</vt:lpstr>
      <vt:lpstr>PowerPoint Presentation</vt:lpstr>
      <vt:lpstr>Windows Admin Center</vt:lpstr>
      <vt:lpstr>Server management reimagined</vt:lpstr>
      <vt:lpstr>PowerPoint Presentation</vt:lpstr>
      <vt:lpstr>Windows Admin Center Partners </vt:lpstr>
      <vt:lpstr>PowerPoint Presentation</vt:lpstr>
      <vt:lpstr>PowerPoint Presentation</vt:lpstr>
      <vt:lpstr>PowerPoint Presentation</vt:lpstr>
      <vt:lpstr>PowerPoint Presentation</vt:lpstr>
      <vt:lpstr>Azure Arc enabled servers Bring on-premises and multi-cloud servers to Azure with Azure Arc</vt:lpstr>
      <vt:lpstr>Azure Arc enabled servers Azure Arc enabled servers are auto-enrolled with additional Azure services</vt:lpstr>
      <vt:lpstr>PowerPoint Presentation</vt:lpstr>
      <vt:lpstr>PowerPoint Presentation</vt:lpstr>
      <vt:lpstr>PowerPoint Presentation</vt:lpstr>
      <vt:lpstr>Tailwind Traders using Hybrid file shares via Azure File Sync </vt:lpstr>
      <vt:lpstr>PowerPoint Presentation</vt:lpstr>
      <vt:lpstr>PowerPoint Presentation</vt:lpstr>
      <vt:lpstr>PowerPoint Presentation</vt:lpstr>
      <vt:lpstr>PowerPoint Presentation</vt:lpstr>
      <vt:lpstr> Azure Stack HCI</vt:lpstr>
      <vt:lpstr>Azure hybrid by design</vt:lpstr>
      <vt:lpstr>Simplify hybrid with native Azure integration</vt:lpstr>
      <vt:lpstr>Familiar management and operations </vt:lpstr>
      <vt:lpstr>When to use Azure Stack HCI</vt:lpstr>
      <vt:lpstr>In this session you learned about:</vt:lpstr>
      <vt:lpstr>Thank you!  Resources: https://aka.ms/azurehybrid-techorama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2021-05-12T11:00:35Z</dcterms:created>
  <dcterms:modified xsi:type="dcterms:W3CDTF">2021-05-12T11:00:47Z</dcterms:modified>
</cp:coreProperties>
</file>